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57"/>
  </p:notesMasterIdLst>
  <p:sldIdLst>
    <p:sldId id="256" r:id="rId6"/>
    <p:sldId id="575" r:id="rId7"/>
    <p:sldId id="711" r:id="rId8"/>
    <p:sldId id="715" r:id="rId9"/>
    <p:sldId id="716" r:id="rId10"/>
    <p:sldId id="718" r:id="rId11"/>
    <p:sldId id="719" r:id="rId12"/>
    <p:sldId id="720" r:id="rId13"/>
    <p:sldId id="723" r:id="rId14"/>
    <p:sldId id="948" r:id="rId15"/>
    <p:sldId id="949" r:id="rId16"/>
    <p:sldId id="621" r:id="rId17"/>
    <p:sldId id="741" r:id="rId18"/>
    <p:sldId id="743" r:id="rId19"/>
    <p:sldId id="751" r:id="rId20"/>
    <p:sldId id="951" r:id="rId21"/>
    <p:sldId id="752" r:id="rId22"/>
    <p:sldId id="950" r:id="rId23"/>
    <p:sldId id="955" r:id="rId24"/>
    <p:sldId id="956" r:id="rId25"/>
    <p:sldId id="957" r:id="rId26"/>
    <p:sldId id="958" r:id="rId27"/>
    <p:sldId id="756" r:id="rId28"/>
    <p:sldId id="762" r:id="rId29"/>
    <p:sldId id="960" r:id="rId30"/>
    <p:sldId id="758" r:id="rId31"/>
    <p:sldId id="763" r:id="rId32"/>
    <p:sldId id="714" r:id="rId33"/>
    <p:sldId id="879" r:id="rId34"/>
    <p:sldId id="894" r:id="rId35"/>
    <p:sldId id="961" r:id="rId36"/>
    <p:sldId id="962" r:id="rId37"/>
    <p:sldId id="964" r:id="rId38"/>
    <p:sldId id="963" r:id="rId39"/>
    <p:sldId id="712" r:id="rId40"/>
    <p:sldId id="966" r:id="rId41"/>
    <p:sldId id="965" r:id="rId42"/>
    <p:sldId id="708" r:id="rId43"/>
    <p:sldId id="828" r:id="rId44"/>
    <p:sldId id="827" r:id="rId45"/>
    <p:sldId id="857" r:id="rId46"/>
    <p:sldId id="858" r:id="rId47"/>
    <p:sldId id="859" r:id="rId48"/>
    <p:sldId id="869" r:id="rId49"/>
    <p:sldId id="872" r:id="rId50"/>
    <p:sldId id="810" r:id="rId51"/>
    <p:sldId id="798" r:id="rId52"/>
    <p:sldId id="800" r:id="rId53"/>
    <p:sldId id="806" r:id="rId54"/>
    <p:sldId id="803" r:id="rId55"/>
    <p:sldId id="619"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 id="711"/>
          </p14:sldIdLst>
        </p14:section>
        <p14:section name="Blobs" id="{9537C4D5-6085-485D-980C-7A4EE7AE1F14}">
          <p14:sldIdLst>
            <p14:sldId id="715"/>
            <p14:sldId id="716"/>
            <p14:sldId id="718"/>
            <p14:sldId id="719"/>
            <p14:sldId id="720"/>
            <p14:sldId id="723"/>
            <p14:sldId id="948"/>
            <p14:sldId id="949"/>
          </p14:sldIdLst>
        </p14:section>
        <p14:section name="Tables" id="{CF6DFC42-D1C6-4C1D-8417-D121290B8A38}">
          <p14:sldIdLst>
            <p14:sldId id="621"/>
            <p14:sldId id="741"/>
            <p14:sldId id="743"/>
            <p14:sldId id="751"/>
            <p14:sldId id="951"/>
            <p14:sldId id="752"/>
            <p14:sldId id="950"/>
            <p14:sldId id="955"/>
            <p14:sldId id="956"/>
            <p14:sldId id="957"/>
            <p14:sldId id="958"/>
          </p14:sldIdLst>
        </p14:section>
        <p14:section name="Queues" id="{0F6597B3-7F0A-4FCA-8DD0-560CE2292A49}">
          <p14:sldIdLst>
            <p14:sldId id="756"/>
            <p14:sldId id="762"/>
            <p14:sldId id="960"/>
            <p14:sldId id="758"/>
            <p14:sldId id="763"/>
            <p14:sldId id="714"/>
            <p14:sldId id="879"/>
            <p14:sldId id="894"/>
            <p14:sldId id="961"/>
            <p14:sldId id="962"/>
            <p14:sldId id="964"/>
            <p14:sldId id="963"/>
            <p14:sldId id="712"/>
            <p14:sldId id="966"/>
            <p14:sldId id="965"/>
          </p14:sldIdLst>
        </p14:section>
        <p14:section name="Sql Database" id="{E4571BF5-5FD5-481C-85B6-EC22B16C37DA}">
          <p14:sldIdLst>
            <p14:sldId id="708"/>
            <p14:sldId id="828"/>
            <p14:sldId id="827"/>
            <p14:sldId id="857"/>
            <p14:sldId id="858"/>
            <p14:sldId id="859"/>
            <p14:sldId id="869"/>
            <p14:sldId id="872"/>
            <p14:sldId id="810"/>
            <p14:sldId id="798"/>
            <p14:sldId id="800"/>
            <p14:sldId id="806"/>
            <p14:sldId id="803"/>
          </p14:sldIdLst>
        </p14:section>
        <p14:section name="Redis Cache" id="{FA90F716-64BD-4E63-A866-2D694AF609BF}">
          <p14:sldIdLst/>
        </p14:section>
        <p14:section name="Document DB" id="{263CEDA1-688C-4FF0-A7B1-B632EBA119F6}">
          <p14:sldIdLst/>
        </p14:section>
        <p14:section name="Close" id="{00D3D8B1-E403-4E21-9A68-5DB578B087B8}">
          <p14:sldIdLst>
            <p14:sldId id="619"/>
          </p14:sldIdLst>
        </p14:section>
        <p14:section name="Extra slides" id="{FD6797D5-E70A-4ED9-93AC-7D33CDAA9F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 id="2" name="Magnus Mårtensson" initials="MM"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C86E00"/>
    <a:srgbClr val="4472C4"/>
    <a:srgbClr val="70AD47"/>
    <a:srgbClr val="A5A5A5"/>
    <a:srgbClr val="FFC000"/>
    <a:srgbClr val="ED7D31"/>
    <a:srgbClr val="1D4380"/>
    <a:srgbClr val="00000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510" autoAdjust="0"/>
    <p:restoredTop sz="78825" autoAdjust="0"/>
  </p:normalViewPr>
  <p:slideViewPr>
    <p:cSldViewPr snapToGrid="0">
      <p:cViewPr varScale="1">
        <p:scale>
          <a:sx n="91" d="100"/>
          <a:sy n="91" d="100"/>
        </p:scale>
        <p:origin x="-1080" y="-114"/>
      </p:cViewPr>
      <p:guideLst>
        <p:guide orient="horz" pos="2160"/>
        <p:guide pos="3840"/>
      </p:guideLst>
    </p:cSldViewPr>
  </p:slideViewPr>
  <p:notesTextViewPr>
    <p:cViewPr>
      <p:scale>
        <a:sx n="125" d="100"/>
        <a:sy n="125" d="100"/>
      </p:scale>
      <p:origin x="0" y="0"/>
    </p:cViewPr>
  </p:notesTextViewPr>
  <p:sorterViewPr>
    <p:cViewPr varScale="1">
      <p:scale>
        <a:sx n="1" d="1"/>
        <a:sy n="1" d="1"/>
      </p:scale>
      <p:origin x="0" y="-3474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a:latin typeface="+mj-lt"/>
            </a:rPr>
            <a:t>Blobs</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a:latin typeface="+mj-lt"/>
            </a:rPr>
            <a:t>Redis</a:t>
          </a:r>
          <a:r>
            <a:rPr lang="en-US" dirty="0">
              <a:latin typeface="+mj-lt"/>
            </a:rPr>
            <a:t> Cache</a:t>
          </a: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a:latin typeface="+mj-lt"/>
            </a:rPr>
            <a:t>Tables</a:t>
          </a: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a:latin typeface="+mj-lt"/>
            </a:rPr>
            <a:t>SQL Databases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67D28184-0697-4C23-9306-55B463EB890F}">
      <dgm:prSet/>
      <dgm:spPr/>
      <dgm:t>
        <a:bodyPr/>
        <a:lstStyle/>
        <a:p>
          <a:pPr rtl="0"/>
          <a:r>
            <a:rPr lang="en-US" dirty="0" err="1">
              <a:latin typeface="+mj-lt"/>
            </a:rPr>
            <a:t>DocumentDB</a:t>
          </a:r>
          <a:endParaRPr lang="en-US" dirty="0">
            <a:latin typeface="+mj-lt"/>
          </a:endParaRPr>
        </a:p>
      </dgm:t>
    </dgm:pt>
    <dgm:pt modelId="{F521329D-3D21-46B0-A6E6-96B8ACB2C086}" type="parTrans" cxnId="{EDB8BE67-34D5-4983-BCFE-E1B59EF69823}">
      <dgm:prSet/>
      <dgm:spPr/>
    </dgm:pt>
    <dgm:pt modelId="{3EF60C55-A1D1-46C7-B767-CE2C96A9248E}" type="sibTrans" cxnId="{EDB8BE67-34D5-4983-BCFE-E1B59EF69823}">
      <dgm:prSet/>
      <dgm:spPr/>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6">
        <dgm:presLayoutVars>
          <dgm:bulletEnabled val="1"/>
        </dgm:presLayoutVars>
      </dgm:prSet>
      <dgm:spPr/>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6">
        <dgm:presLayoutVars>
          <dgm:bulletEnabled val="1"/>
        </dgm:presLayoutVars>
      </dgm:prSet>
      <dgm:spPr/>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6">
        <dgm:presLayoutVars>
          <dgm:bulletEnabled val="1"/>
        </dgm:presLayoutVars>
      </dgm:prSet>
      <dgm:spPr/>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6">
        <dgm:presLayoutVars>
          <dgm:bulletEnabled val="1"/>
        </dgm:presLayoutVars>
      </dgm:prSet>
      <dgm:spPr/>
    </dgm:pt>
    <dgm:pt modelId="{7F1AC7A5-E5FF-48B2-A1A8-0D3E3AE09B34}" type="pres">
      <dgm:prSet presAssocID="{C2FEA942-5227-43E3-A4F9-C754AC1B3569}" presName="sibTrans" presStyleCnt="0"/>
      <dgm:spPr/>
    </dgm:pt>
    <dgm:pt modelId="{62277C59-5080-4501-8A1E-AC99653BDC7E}" type="pres">
      <dgm:prSet presAssocID="{67D28184-0697-4C23-9306-55B463EB890F}" presName="node" presStyleLbl="node1" presStyleIdx="5" presStyleCnt="6">
        <dgm:presLayoutVars>
          <dgm:bulletEnabled val="1"/>
        </dgm:presLayoutVars>
      </dgm:prSet>
      <dgm:spPr/>
    </dgm:pt>
  </dgm:ptLst>
  <dgm:cxnLst>
    <dgm:cxn modelId="{2668A383-39D7-40B4-BA62-3FC0617AED0F}" type="presOf" srcId="{B0CA9EE9-6316-49F2-8575-5F9A5455E0B6}" destId="{66D9549B-2C0B-4DD0-84F1-F631B1D3B518}"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8DF9F11-ED85-4D66-BCFA-4DDB60EF90B9}" type="presOf" srcId="{67D28184-0697-4C23-9306-55B463EB890F}" destId="{62277C59-5080-4501-8A1E-AC99653BDC7E}" srcOrd="0" destOrd="0" presId="urn:microsoft.com/office/officeart/2005/8/layout/default"/>
    <dgm:cxn modelId="{40247F23-BC0F-429C-8DCC-5208DA33D175}"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423C7067-A79D-496B-92B9-B53CC89A3443}" type="presOf" srcId="{DB546BCF-1362-4A4F-929E-4AEDE42A9DA0}" destId="{21DCB6CE-4246-4C7F-A1D3-5BECFE73CC9C}"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EDB8BE67-34D5-4983-BCFE-E1B59EF69823}" srcId="{FAB1662F-7421-4F7B-A5C0-57390BFE5777}" destId="{67D28184-0697-4C23-9306-55B463EB890F}" srcOrd="5" destOrd="0" parTransId="{F521329D-3D21-46B0-A6E6-96B8ACB2C086}" sibTransId="{3EF60C55-A1D1-46C7-B767-CE2C96A9248E}"/>
    <dgm:cxn modelId="{A8400A42-8D03-46C7-9D22-47E7630C908A}" srcId="{FAB1662F-7421-4F7B-A5C0-57390BFE5777}" destId="{531110E4-6D55-4962-93D0-4E603B05B24B}" srcOrd="2" destOrd="0" parTransId="{7E8AABE9-DBF2-4736-BF42-2061E839978F}" sibTransId="{CEC54D13-4755-4244-A066-2AD999D9A241}"/>
    <dgm:cxn modelId="{8EA81EAA-0C3D-4CEE-A885-57E189EB9081}" type="presOf" srcId="{74B70E5F-85FA-42B8-A7FE-FD42B697C579}" destId="{AD9EF522-A474-43A3-8895-E1B5C946DABC}" srcOrd="0" destOrd="0" presId="urn:microsoft.com/office/officeart/2005/8/layout/default"/>
    <dgm:cxn modelId="{D683A6DF-30D0-4E8C-BB8D-EDEDF86FCFE7}" type="presOf" srcId="{531110E4-6D55-4962-93D0-4E603B05B24B}" destId="{2F601865-3E58-4139-BFA9-1AF94B35BE81}"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B96A1799-2D86-4AF7-A5B3-9E5BF83C3E57}" type="presOf" srcId="{FAB1662F-7421-4F7B-A5C0-57390BFE5777}" destId="{2AFE754E-A9BE-43F0-99CC-FD0E25860E09}" srcOrd="0" destOrd="0" presId="urn:microsoft.com/office/officeart/2005/8/layout/default"/>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F3F00E0F-2FEF-4726-AF2B-DE54A16B5584}" type="presParOf" srcId="{2AFE754E-A9BE-43F0-99CC-FD0E25860E09}" destId="{E0980EF2-B319-4BA5-B75F-359B4A7D053B}" srcOrd="2" destOrd="0" presId="urn:microsoft.com/office/officeart/2005/8/layout/default"/>
    <dgm:cxn modelId="{2AFA2341-AE27-4875-910C-D61F659266EB}" type="presParOf" srcId="{2AFE754E-A9BE-43F0-99CC-FD0E25860E09}" destId="{C7A769F2-CA1B-4FA4-BEAF-44CE4DDF200C}" srcOrd="3" destOrd="0" presId="urn:microsoft.com/office/officeart/2005/8/layout/default"/>
    <dgm:cxn modelId="{C495CED7-2E4A-49AF-855C-5CDA79E8CE12}" type="presParOf" srcId="{2AFE754E-A9BE-43F0-99CC-FD0E25860E09}" destId="{2F601865-3E58-4139-BFA9-1AF94B35BE81}" srcOrd="4" destOrd="0" presId="urn:microsoft.com/office/officeart/2005/8/layout/default"/>
    <dgm:cxn modelId="{D3F80EB6-75C6-4837-AD92-CC203C8AFEB8}" type="presParOf" srcId="{2AFE754E-A9BE-43F0-99CC-FD0E25860E09}" destId="{ED8DD377-82C0-423A-B9C7-ADE99AB22F3F}" srcOrd="5" destOrd="0" presId="urn:microsoft.com/office/officeart/2005/8/layout/default"/>
    <dgm:cxn modelId="{587427B3-45F9-41D3-8DE4-456A8C1E4464}" type="presParOf" srcId="{2AFE754E-A9BE-43F0-99CC-FD0E25860E09}" destId="{66D9549B-2C0B-4DD0-84F1-F631B1D3B518}" srcOrd="6" destOrd="0" presId="urn:microsoft.com/office/officeart/2005/8/layout/default"/>
    <dgm:cxn modelId="{E7F22438-766D-4BE8-8379-78E7DC6FBF01}" type="presParOf" srcId="{2AFE754E-A9BE-43F0-99CC-FD0E25860E09}" destId="{CF8E7A5E-BA66-4CDB-81EA-D786FEF504C8}" srcOrd="7" destOrd="0" presId="urn:microsoft.com/office/officeart/2005/8/layout/default"/>
    <dgm:cxn modelId="{A0680EA1-CA00-4495-A748-7CA7218D51C3}" type="presParOf" srcId="{2AFE754E-A9BE-43F0-99CC-FD0E25860E09}" destId="{21DCB6CE-4246-4C7F-A1D3-5BECFE73CC9C}" srcOrd="8" destOrd="0" presId="urn:microsoft.com/office/officeart/2005/8/layout/default"/>
    <dgm:cxn modelId="{92109269-4080-46D8-B07E-6319A11C3463}" type="presParOf" srcId="{2AFE754E-A9BE-43F0-99CC-FD0E25860E09}" destId="{7F1AC7A5-E5FF-48B2-A1A8-0D3E3AE09B34}" srcOrd="9" destOrd="0" presId="urn:microsoft.com/office/officeart/2005/8/layout/default"/>
    <dgm:cxn modelId="{91F4CC0F-920C-451C-954F-2690EF65857B}" type="presParOf" srcId="{2AFE754E-A9BE-43F0-99CC-FD0E25860E09}" destId="{62277C59-5080-4501-8A1E-AC99653BDC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Blobs</a:t>
          </a:r>
        </a:p>
      </dsp:txBody>
      <dsp:txXfrm>
        <a:off x="0" y="218857"/>
        <a:ext cx="3429334" cy="2057600"/>
      </dsp:txXfrm>
    </dsp:sp>
    <dsp:sp modelId="{E0980EF2-B319-4BA5-B75F-359B4A7D053B}">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Tables</a:t>
          </a:r>
        </a:p>
      </dsp:txBody>
      <dsp:txXfrm>
        <a:off x="3772267" y="218857"/>
        <a:ext cx="3429334" cy="2057600"/>
      </dsp:txXfrm>
    </dsp:sp>
    <dsp:sp modelId="{2F601865-3E58-4139-BFA9-1AF94B35BE81}">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a:latin typeface="+mj-lt"/>
            </a:rPr>
            <a:t>Queues</a:t>
          </a:r>
          <a:endParaRPr lang="en-US" sz="4300" kern="1200" dirty="0">
            <a:latin typeface="+mj-lt"/>
          </a:endParaRPr>
        </a:p>
      </dsp:txBody>
      <dsp:txXfrm>
        <a:off x="7544534" y="218857"/>
        <a:ext cx="3429334" cy="2057600"/>
      </dsp:txXfrm>
    </dsp:sp>
    <dsp:sp modelId="{66D9549B-2C0B-4DD0-84F1-F631B1D3B518}">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sv-SE" sz="4300" kern="1200" dirty="0">
              <a:latin typeface="+mj-lt"/>
            </a:rPr>
            <a:t>SQL Databases</a:t>
          </a:r>
          <a:endParaRPr lang="en-US" sz="4300" kern="1200" dirty="0">
            <a:latin typeface="+mj-lt"/>
          </a:endParaRPr>
        </a:p>
      </dsp:txBody>
      <dsp:txXfrm>
        <a:off x="0" y="2619391"/>
        <a:ext cx="3429334" cy="2057600"/>
      </dsp:txXfrm>
    </dsp:sp>
    <dsp:sp modelId="{21DCB6CE-4246-4C7F-A1D3-5BECFE73CC9C}">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Redis</a:t>
          </a:r>
          <a:r>
            <a:rPr lang="en-US" sz="4300" kern="1200" dirty="0">
              <a:latin typeface="+mj-lt"/>
            </a:rPr>
            <a:t> Cache</a:t>
          </a:r>
        </a:p>
      </dsp:txBody>
      <dsp:txXfrm>
        <a:off x="3772267" y="2619391"/>
        <a:ext cx="3429334" cy="2057600"/>
      </dsp:txXfrm>
    </dsp:sp>
    <dsp:sp modelId="{62277C59-5080-4501-8A1E-AC99653BDC7E}">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DocumentDB</a:t>
          </a:r>
          <a:endParaRPr lang="en-US" sz="4300" kern="120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library/dn850325.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msdn.microsoft.com/library/dn799209.aspx" TargetMode="External"/><Relationship Id="rId4" Type="http://schemas.openxmlformats.org/officeDocument/2006/relationships/hyperlink" Target="http://msdn.microsoft.com/library/azure/dn850324.aspx"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2512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410678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NZ" dirty="0"/>
            </a:b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685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993094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7386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92517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28129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br>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b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05594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140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9237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89071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206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latin typeface="Calibri"/>
              </a:rPr>
              <a:t>First of all, the queue length directly reflects how well the backend processing nodes are catching up with the overall workload. </a:t>
            </a:r>
          </a:p>
          <a:p>
            <a:br>
              <a:rPr lang="en-US" noProof="0" dirty="0">
                <a:latin typeface="Calibri"/>
              </a:rPr>
            </a:br>
            <a:endParaRPr lang="en-US" noProof="0" dirty="0">
              <a:latin typeface="Calibri"/>
            </a:endParaRPr>
          </a:p>
          <a:p>
            <a:r>
              <a:rPr lang="en-US" noProof="0" dirty="0">
                <a:latin typeface="Calibri"/>
              </a:rPr>
              <a:t>Second, the use of queues decouples different parts of the application, making it easier to scale different parts of the application independently. </a:t>
            </a:r>
          </a:p>
          <a:p>
            <a:br>
              <a:rPr lang="en-US" noProof="0" dirty="0">
                <a:latin typeface="Calibri"/>
              </a:rPr>
            </a:br>
            <a:endParaRPr lang="en-US" noProof="0" dirty="0">
              <a:latin typeface="Calibri"/>
            </a:endParaRPr>
          </a:p>
          <a:p>
            <a:r>
              <a:rPr lang="en-US" noProof="0" dirty="0">
                <a:latin typeface="Calibri"/>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br>
              <a:rPr lang="en-US" noProof="0" dirty="0">
                <a:latin typeface="Calibri"/>
              </a:rPr>
            </a:br>
            <a:endParaRPr lang="en-US" noProof="0" dirty="0">
              <a:latin typeface="Calibri"/>
            </a:endParaRPr>
          </a:p>
          <a:p>
            <a:r>
              <a:rPr lang="en-US" noProof="0" dirty="0">
                <a:latin typeface="Calibri"/>
              </a:rPr>
              <a:t>Queues provide buffering to absorb traffic bursts and reduce the impact of individual component failures. </a:t>
            </a:r>
          </a:p>
          <a:p>
            <a:br>
              <a:rPr lang="en-US" noProof="0" dirty="0">
                <a:latin typeface="Calibri"/>
              </a:rPr>
            </a:br>
            <a:endParaRPr lang="en-US" noProof="0" dirty="0">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0682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51314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544824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speaking of customers, let’s move on to some</a:t>
            </a:r>
            <a:r>
              <a:rPr lang="en-US" baseline="0" dirty="0"/>
              <a:t> of the scenarios that we’ve seen DocDB used for. 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a:t>
            </a:r>
            <a:r>
              <a:rPr lang="en-US" sz="1200" dirty="0" err="1">
                <a:solidFill>
                  <a:schemeClr val="bg1"/>
                </a:solidFill>
              </a:rPr>
              <a:t>IoT</a:t>
            </a:r>
            <a:r>
              <a:rPr lang="en-US" sz="12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a:t>
            </a:r>
            <a:r>
              <a:rPr lang="en-US" sz="1100" dirty="0" err="1">
                <a:solidFill>
                  <a:schemeClr val="bg1"/>
                </a:solidFill>
              </a:rPr>
              <a:t>IoT</a:t>
            </a:r>
            <a:r>
              <a:rPr lang="en-US" sz="11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685238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Source: http://azure.microsoft.com/en-us/documentation/articles/documentdb-resources/#documents</a:t>
            </a:r>
          </a:p>
          <a:p>
            <a:br>
              <a:rPr lang="en-US">
                <a:latin typeface="Calibri"/>
              </a:rPr>
            </a:br>
            <a:endParaRPr lang="en-US">
              <a:latin typeface="Calibri"/>
            </a:endParaRPr>
          </a:p>
          <a:p>
            <a:r>
              <a:rPr lang="en-US">
                <a:latin typeface="Calibri"/>
              </a:rPr>
              <a:t>You can insert, replace, delete, read, enumerate and query arbitrary JSON documents in a collection. DocumentDB does not mandate any schema and does not require secondary indexes in order to support querying over documents in a collection. </a:t>
            </a:r>
          </a:p>
          <a:p>
            <a:br>
              <a:rPr lang="en-US">
                <a:latin typeface="Calibri"/>
              </a:rPr>
            </a:br>
            <a:endParaRPr lang="en-US">
              <a:latin typeface="Calibri"/>
            </a:endParaRPr>
          </a:p>
          <a:p>
            <a:r>
              <a:rPr lang="en-US">
                <a:latin typeface="Calibri"/>
              </a:rPr>
              <a:t>Being a truly open database service , DocumentDB does not invent any specialized data types (e.g. date time) or specific encodings for JSON documents. Note that DocumentDB does not require any special JSON conventions to codify the relationships among various documents; the SQL query language of DocumentDB provides very powerful hierarchical and relational query operators to query and project documents without any special annotations or need to codify relationships among documents using distinguished properties. </a:t>
            </a:r>
          </a:p>
          <a:p>
            <a:br>
              <a:rPr lang="en-US">
                <a:latin typeface="Calibri"/>
              </a:rPr>
            </a:br>
            <a:endParaRPr lang="en-US">
              <a:latin typeface="Calibri"/>
            </a:endParaRPr>
          </a:p>
          <a:p>
            <a:r>
              <a:rPr lang="en-US">
                <a:latin typeface="Calibri"/>
              </a:rPr>
              <a:t>As with all other resources, documents can be created, replaced, deleted, read, enumerated and queried easily using either REST APIs or any of the client SDKs. Deleting a document instantly frees up the quota corresponding to all of the nested attachments. The read consistency level of documents follows the consistency policy on the database account. This policy can be overridden on a per-request basis depending on data consistency requirements of your application .When querying documents, the read consistency follows the indexing mode set on the collection. For “consistent”, this follows the account’s consistency policy. </a:t>
            </a:r>
          </a:p>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653638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Source: http://azure.microsoft.com/en-us/documentation/articles/documentdb-indexing-policies/#performance-tuning</a:t>
            </a:r>
          </a:p>
          <a:p>
            <a:br>
              <a:rPr lang="en-US">
                <a:latin typeface="Calibri"/>
              </a:rPr>
            </a:br>
            <a:endParaRPr lang="en-US">
              <a:latin typeface="Calibri"/>
            </a:endParaRPr>
          </a:p>
          <a:p>
            <a:r>
              <a:rPr lang="en-US">
                <a:latin typeface="Calibri"/>
              </a:rPr>
              <a:t>As you evaluate different indexing policy configurations, you should measure the storage and throughput implications of the policy through the DocumentDB APIs.</a:t>
            </a:r>
          </a:p>
          <a:p>
            <a:r>
              <a:rPr lang="en-US">
                <a:latin typeface="Calibri"/>
              </a:rPr>
              <a:t>To check the storage quota and usage of a collection, run a HEAD or GET request against the collection resource, and inspect the x-ms-request-quota and the x-ms-request-usage headers. In the .NET SDK, the </a:t>
            </a:r>
            <a:r>
              <a:rPr lang="en-US">
                <a:latin typeface="Calibri"/>
                <a:hlinkClick r:id="rId3"/>
              </a:rPr>
              <a:t>DocumentSizeQuota</a:t>
            </a:r>
            <a:r>
              <a:rPr lang="en-US">
                <a:latin typeface="Calibri"/>
              </a:rPr>
              <a:t> and </a:t>
            </a:r>
            <a:r>
              <a:rPr lang="en-US">
                <a:latin typeface="Calibri"/>
                <a:hlinkClick r:id="rId4"/>
              </a:rPr>
              <a:t>DocumentSizeUsage</a:t>
            </a:r>
            <a:r>
              <a:rPr lang="en-US">
                <a:latin typeface="Calibri"/>
              </a:rPr>
              <a:t> properties in </a:t>
            </a:r>
            <a:r>
              <a:rPr lang="en-US">
                <a:latin typeface="Calibri"/>
                <a:hlinkClick r:id="rId5"/>
              </a:rPr>
              <a:t>ResourceResponse</a:t>
            </a:r>
            <a:r>
              <a:rPr lang="en-US">
                <a:latin typeface="Calibri"/>
              </a:rPr>
              <a:t> contain these corresponding values.</a:t>
            </a:r>
          </a:p>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857101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2967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2441847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55573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13094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10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918599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42421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036938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690737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253208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69236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01991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79821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7257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br>
              <a:rPr lang="en-US" b="0" dirty="0">
                <a:latin typeface="Calibri"/>
              </a:rPr>
            </a:br>
            <a:endParaRPr lang="en-US" b="0" dirty="0">
              <a:latin typeface="Calibri"/>
            </a:endParaRPr>
          </a:p>
          <a:p>
            <a:r>
              <a:rPr lang="en-US" b="1" dirty="0"/>
              <a:t>Speaker Notes</a:t>
            </a:r>
          </a:p>
          <a:p>
            <a:br>
              <a:rPr lang="en-US" dirty="0">
                <a:latin typeface="Calibri"/>
              </a:rPr>
            </a:br>
            <a:endParaRPr lang="en-US" dirty="0">
              <a:latin typeface="Calibri"/>
            </a:endParaRPr>
          </a:p>
          <a:p>
            <a:pPr marL="171450" indent="-171450">
              <a:buFont typeface="Arial" pitchFamily="34" charset="0"/>
              <a:buChar char="•"/>
            </a:pPr>
            <a:r>
              <a:rPr lang="en-US" baseline="0" dirty="0"/>
              <a:t>Metadata is up to 8KB of name value pairs per container</a:t>
            </a:r>
          </a:p>
          <a:p>
            <a:br>
              <a:rPr lang="en-US" baseline="0" dirty="0">
                <a:latin typeface="Calibri"/>
              </a:rPr>
            </a:br>
            <a:endParaRPr lang="en-US" baseline="0" dirty="0">
              <a:latin typeface="Calibri"/>
            </a:endParaRPr>
          </a:p>
          <a:p>
            <a:r>
              <a:rPr lang="en-US" b="1" baseline="0" dirty="0"/>
              <a:t>Notes</a:t>
            </a:r>
          </a:p>
          <a:p>
            <a:r>
              <a:rPr lang="en-US" dirty="0"/>
              <a:t>http://msdn.microsoft.com/en-us/library/dd179361.aspx</a:t>
            </a:r>
          </a:p>
          <a:p>
            <a:r>
              <a:rPr lang="en-US" dirty="0"/>
              <a:t>http://msdn.microsoft.com/en-us/library/ee395424.aspx</a:t>
            </a:r>
          </a:p>
        </p:txBody>
      </p:sp>
      <p:sp>
        <p:nvSpPr>
          <p:cNvPr id="4" name="Slide Number Placeholder 3"/>
          <p:cNvSpPr>
            <a:spLocks noGrp="1"/>
          </p:cNvSpPr>
          <p:nvPr>
            <p:ph type="sldNum" sz="quarter" idx="10"/>
          </p:nvPr>
        </p:nvSpPr>
        <p:spPr/>
        <p:txBody>
          <a:bodyPr/>
          <a:lstStyle/>
          <a:p>
            <a:fld id="{97F3309C-40B0-400F-9DDF-37D5F192F07E}" type="slidenum">
              <a:rPr lang="en-US" smtClean="0"/>
              <a:pPr/>
              <a:t>9</a:t>
            </a:fld>
            <a:endParaRPr lang="en-US" dirty="0"/>
          </a:p>
        </p:txBody>
      </p:sp>
    </p:spTree>
    <p:extLst>
      <p:ext uri="{BB962C8B-B14F-4D97-AF65-F5344CB8AC3E}">
        <p14:creationId xmlns:p14="http://schemas.microsoft.com/office/powerpoint/2010/main" val="3267898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17720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a:rPr>
              <a:t>Slide Objectives</a:t>
            </a:r>
          </a:p>
          <a:p>
            <a:pPr marL="171450" indent="-171450">
              <a:buFont typeface="Arial" panose="020B0604020202020204" pitchFamily="34" charset="0"/>
              <a:buChar char="•"/>
            </a:pPr>
            <a:r>
              <a:rPr lang="en-US" dirty="0">
                <a:latin typeface="Calibri"/>
              </a:rPr>
              <a:t>Understand the hierarchy of Blob storage</a:t>
            </a:r>
          </a:p>
          <a:p>
            <a:br>
              <a:rPr lang="en-US" dirty="0">
                <a:latin typeface="Calibri"/>
              </a:rPr>
            </a:br>
            <a:endParaRPr lang="en-US" dirty="0">
              <a:latin typeface="Calibri"/>
            </a:endParaRPr>
          </a:p>
          <a:p>
            <a:r>
              <a:rPr lang="en-US" b="1" dirty="0">
                <a:latin typeface="Calibri"/>
              </a:rPr>
              <a:t>Speaker Notes</a:t>
            </a:r>
          </a:p>
          <a:p>
            <a:br>
              <a:rPr lang="en-US" b="1" dirty="0">
                <a:latin typeface="Calibri"/>
              </a:rPr>
            </a:br>
            <a:endParaRPr lang="en-NZ" b="1" dirty="0">
              <a:latin typeface="Calibri"/>
            </a:endParaRPr>
          </a:p>
          <a:p>
            <a:pPr marL="171450" indent="-171450">
              <a:buFont typeface="Arial" panose="020B0604020202020204" pitchFamily="34" charset="0"/>
              <a:buChar char="•"/>
            </a:pPr>
            <a:r>
              <a:rPr lang="en-NZ" dirty="0">
                <a:latin typeface="Calibri"/>
              </a:rPr>
              <a:t>Put Blob - Creates a new blob or replaces an existing blob within a container.</a:t>
            </a:r>
          </a:p>
          <a:p>
            <a:pPr marL="171450" indent="-171450">
              <a:buFont typeface="Arial" panose="020B0604020202020204" pitchFamily="34" charset="0"/>
              <a:buChar char="•"/>
            </a:pPr>
            <a:r>
              <a:rPr lang="en-NZ" dirty="0">
                <a:latin typeface="Calibri"/>
              </a:rPr>
              <a:t>Get Blob - Reads or downloads a blob from the system, including its metadata and properties.</a:t>
            </a:r>
          </a:p>
          <a:p>
            <a:pPr marL="171450" indent="-171450">
              <a:buFont typeface="Arial" panose="020B0604020202020204" pitchFamily="34" charset="0"/>
              <a:buChar char="•"/>
            </a:pPr>
            <a:r>
              <a:rPr lang="en-NZ" dirty="0">
                <a:latin typeface="Calibri"/>
              </a:rPr>
              <a:t>Delete Blob - Deletes a blob</a:t>
            </a:r>
          </a:p>
          <a:p>
            <a:pPr marL="171450" indent="-171450">
              <a:buFont typeface="Arial" panose="020B0604020202020204" pitchFamily="34" charset="0"/>
              <a:buChar char="•"/>
            </a:pPr>
            <a:r>
              <a:rPr lang="en-NZ" dirty="0">
                <a:latin typeface="Calibri"/>
              </a:rPr>
              <a:t>Copy Blob - Copies a source blob to a destination blob within the same storage account.</a:t>
            </a:r>
          </a:p>
          <a:p>
            <a:pPr marL="171450" indent="-171450">
              <a:buFont typeface="Arial" panose="020B0604020202020204" pitchFamily="34" charset="0"/>
              <a:buChar char="•"/>
            </a:pPr>
            <a:r>
              <a:rPr lang="en-NZ" dirty="0">
                <a:latin typeface="Calibri"/>
              </a:rPr>
              <a:t>SnapShot Blob - The Snapshot Blob operation creates a read-only snapshot of a blob.</a:t>
            </a:r>
          </a:p>
          <a:p>
            <a:pPr marL="171450" indent="-171450">
              <a:buFont typeface="Arial" panose="020B0604020202020204" pitchFamily="34" charset="0"/>
              <a:buChar char="•"/>
            </a:pPr>
            <a:r>
              <a:rPr lang="en-NZ" dirty="0">
                <a:latin typeface="Calibri"/>
              </a:rPr>
              <a:t>Lease Blob - Establishes an exclusive one-minute write lock on a blob. To write to a locked blob, a client must provide a lease ID.</a:t>
            </a:r>
          </a:p>
          <a:p>
            <a:pPr marL="171450" indent="-171450">
              <a:buFont typeface="Arial" panose="020B0604020202020204" pitchFamily="34" charset="0"/>
              <a:buChar char="•"/>
            </a:pPr>
            <a:br>
              <a:rPr lang="en-NZ" dirty="0">
                <a:latin typeface="Calibri"/>
              </a:rPr>
            </a:br>
            <a:endParaRPr lang="en-NZ" dirty="0">
              <a:latin typeface="Calibri"/>
            </a:endParaRPr>
          </a:p>
          <a:p>
            <a:pPr marL="171450" indent="-171450">
              <a:buFont typeface="Arial" panose="020B0604020202020204" pitchFamily="34" charset="0"/>
              <a:buChar char="•"/>
            </a:pPr>
            <a:r>
              <a:rPr lang="en-NZ" dirty="0">
                <a:latin typeface="Calibri"/>
              </a:rPr>
              <a:t>Using the REST API for the Blob service, developers can create a hierarchical namespace similar to a file system. </a:t>
            </a:r>
          </a:p>
          <a:p>
            <a:pPr marL="171450" indent="-171450">
              <a:buFont typeface="Arial" panose="020B0604020202020204" pitchFamily="34" charset="0"/>
              <a:buChar char="•"/>
            </a:pPr>
            <a:r>
              <a:rPr lang="en-NZ" dirty="0">
                <a:latin typeface="Calibri"/>
              </a:rPr>
              <a:t>Blob names may encode a hierarchy by using a configurable path separator. For example, the blob names </a:t>
            </a:r>
            <a:r>
              <a:rPr lang="en-NZ" i="1" dirty="0">
                <a:latin typeface="Calibri"/>
              </a:rPr>
              <a:t>MyGroup/MyBlob1</a:t>
            </a:r>
            <a:r>
              <a:rPr lang="en-NZ" dirty="0">
                <a:latin typeface="Calibri"/>
              </a:rPr>
              <a:t> and </a:t>
            </a:r>
            <a:r>
              <a:rPr lang="en-NZ" i="1" dirty="0">
                <a:latin typeface="Calibri"/>
              </a:rPr>
              <a:t>MyGroup/MyBlob2</a:t>
            </a:r>
            <a:r>
              <a:rPr lang="en-NZ" dirty="0">
                <a:latin typeface="Calibri"/>
              </a:rPr>
              <a:t> imply a virtual level of organization for blobs. </a:t>
            </a:r>
          </a:p>
          <a:p>
            <a:pPr marL="171450" indent="-171450">
              <a:buFont typeface="Arial" panose="020B0604020202020204" pitchFamily="34" charset="0"/>
              <a:buChar char="•"/>
            </a:pPr>
            <a:r>
              <a:rPr lang="en-NZ" dirty="0">
                <a:latin typeface="Calibri"/>
              </a:rPr>
              <a:t>The enumeration operation for blobs supports traversing the virtual hierarchy in a manner similar to that of a file system, so that you can return a set of blobs that are organized beneath a group. </a:t>
            </a:r>
          </a:p>
          <a:p>
            <a:pPr marL="171450" indent="-171450">
              <a:buFont typeface="Arial" panose="020B0604020202020204" pitchFamily="34" charset="0"/>
              <a:buChar char="•"/>
            </a:pPr>
            <a:r>
              <a:rPr lang="en-NZ" dirty="0">
                <a:latin typeface="Calibri"/>
              </a:rPr>
              <a:t>  For example, you can enumerate all blobs organized under </a:t>
            </a:r>
            <a:r>
              <a:rPr lang="en-NZ" i="1" dirty="0">
                <a:latin typeface="Calibri"/>
              </a:rPr>
              <a:t>MyGroup/</a:t>
            </a:r>
            <a:r>
              <a:rPr lang="en-NZ" dirty="0">
                <a:latin typeface="Calibri"/>
              </a:rPr>
              <a:t>.</a:t>
            </a:r>
            <a:endParaRPr lang="en-US" dirty="0">
              <a:latin typeface="Calibri"/>
            </a:endParaRPr>
          </a:p>
          <a:p>
            <a:br>
              <a:rPr lang="en-US" b="1" dirty="0">
                <a:latin typeface="Calibri"/>
              </a:rPr>
            </a:br>
            <a:endParaRPr lang="en-US" b="1" dirty="0">
              <a:latin typeface="Calibri"/>
            </a:endParaRPr>
          </a:p>
          <a:p>
            <a:r>
              <a:rPr lang="en-US" b="1" dirty="0">
                <a:latin typeface="Calibri"/>
              </a:rPr>
              <a:t>Notes</a:t>
            </a:r>
            <a:endParaRPr lang="en-NZ" b="1" dirty="0">
              <a:latin typeface="Calibri"/>
            </a:endParaRPr>
          </a:p>
          <a:p>
            <a:r>
              <a:rPr lang="en-NZ" dirty="0">
                <a:latin typeface="Calibri"/>
              </a:rPr>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br>
              <a:rPr lang="en-NZ" dirty="0">
                <a:latin typeface="Calibri"/>
              </a:rPr>
            </a:br>
            <a:endParaRPr lang="en-NZ" dirty="0">
              <a:latin typeface="Calibri"/>
            </a:endParaRPr>
          </a:p>
          <a:p>
            <a:r>
              <a:rPr lang="en-NZ" dirty="0">
                <a:latin typeface="Calibri"/>
              </a:rPr>
              <a:t>Block blobs, which are optimized for streaming. This type of blob is the only blob type available with versions prior to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Page blobs, which are optimized for random read/write operations and which provide the ability to write to a range of bytes in a blob. Page blobs are available only with version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Containers and blobs support user-defined metadata in the form of name-value pairs specified as headers on a request operation.</a:t>
            </a:r>
          </a:p>
          <a:p>
            <a:br>
              <a:rPr lang="en-NZ" dirty="0">
                <a:latin typeface="Calibri"/>
              </a:rPr>
            </a:br>
            <a:endParaRPr lang="en-NZ" dirty="0">
              <a:latin typeface="Calibri"/>
            </a:endParaRPr>
          </a:p>
          <a:p>
            <a:r>
              <a:rPr lang="en-NZ" dirty="0">
                <a:latin typeface="Calibri"/>
              </a:rPr>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br>
              <a:rPr lang="en-NZ" dirty="0">
                <a:latin typeface="Calibri"/>
              </a:rPr>
            </a:br>
            <a:endParaRPr lang="en-NZ" dirty="0">
              <a:latin typeface="Calibri"/>
            </a:endParaRPr>
          </a:p>
          <a:p>
            <a:r>
              <a:rPr lang="en-NZ" dirty="0">
                <a:latin typeface="Calibri"/>
              </a:rPr>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br>
              <a:rPr lang="en-NZ" dirty="0">
                <a:latin typeface="Calibri"/>
              </a:rPr>
            </a:br>
            <a:endParaRPr lang="en-NZ" dirty="0">
              <a:latin typeface="Calibri"/>
            </a:endParaRPr>
          </a:p>
          <a:p>
            <a:r>
              <a:rPr lang="en-NZ" dirty="0">
                <a:latin typeface="Calibri"/>
              </a:rPr>
              <a:t>Page blobs are created and initialized with a maximum size with a call to Put Blob. To write content to a page blob, you call the Put Page operation. The maximum size currently supported for a page blob is 1 TB.</a:t>
            </a:r>
          </a:p>
          <a:p>
            <a:br>
              <a:rPr lang="en-NZ" dirty="0">
                <a:latin typeface="Calibri"/>
              </a:rPr>
            </a:br>
            <a:endParaRPr lang="en-NZ" dirty="0">
              <a:latin typeface="Calibri"/>
            </a:endParaRPr>
          </a:p>
          <a:p>
            <a:r>
              <a:rPr lang="en-NZ" dirty="0">
                <a:latin typeface="Calibri"/>
              </a:rPr>
              <a:t>Blobs support conditional update operations that may be useful for concurrency control and efficient uploading. </a:t>
            </a:r>
          </a:p>
          <a:p>
            <a:br>
              <a:rPr lang="en-NZ" dirty="0">
                <a:latin typeface="Calibri"/>
              </a:rPr>
            </a:br>
            <a:endParaRPr lang="en-NZ" dirty="0">
              <a:latin typeface="Calibri"/>
            </a:endParaRPr>
          </a:p>
          <a:p>
            <a:r>
              <a:rPr lang="en-NZ" dirty="0">
                <a:latin typeface="Calibri"/>
              </a:rPr>
              <a:t>Blobs can be read by calling the Get Blob operation. A client may read the entire blob, or an arbitrary range of bytes. </a:t>
            </a:r>
          </a:p>
          <a:p>
            <a:br>
              <a:rPr lang="en-NZ" dirty="0">
                <a:latin typeface="Calibri"/>
              </a:rPr>
            </a:br>
            <a:endParaRPr lang="en-NZ" dirty="0">
              <a:latin typeface="Calibri"/>
            </a:endParaRPr>
          </a:p>
          <a:p>
            <a:r>
              <a:rPr lang="en-NZ" dirty="0">
                <a:latin typeface="Calibri"/>
              </a:rPr>
              <a:t>For the Blob service API reference, see Blob Service API.</a:t>
            </a:r>
            <a:endParaRPr lang="en-US" dirty="0">
              <a:latin typeface="Calibri"/>
            </a:endParaRP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1476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920908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444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EE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64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7086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20361327"/>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270437619"/>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646297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3855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1309635"/>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2048576"/>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2175588"/>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8808294"/>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6" name="Rectangle 5"/>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769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a:t>Video</a:t>
            </a:r>
          </a:p>
        </p:txBody>
      </p:sp>
    </p:spTree>
    <p:extLst>
      <p:ext uri="{BB962C8B-B14F-4D97-AF65-F5344CB8AC3E}">
        <p14:creationId xmlns:p14="http://schemas.microsoft.com/office/powerpoint/2010/main" val="167558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79485549"/>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92947708"/>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24207538"/>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86002679"/>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4541126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8430480"/>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94153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0624455"/>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06214321"/>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6325987"/>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09828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02266684"/>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339904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35703874"/>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56605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313773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068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42342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113859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50420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692608643"/>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8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032316"/>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915098266"/>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84654676"/>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23371508"/>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5453992"/>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1300103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441925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537281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348248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3418987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597670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305840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522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image" Target="../media/image7.png"/><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5" r:id="rId4"/>
    <p:sldLayoutId id="2147483662" r:id="rId5"/>
    <p:sldLayoutId id="2147483696" r:id="rId6"/>
    <p:sldLayoutId id="2147483666" r:id="rId7"/>
    <p:sldLayoutId id="2147483692" r:id="rId8"/>
    <p:sldLayoutId id="2147483703" r:id="rId9"/>
    <p:sldLayoutId id="2147483704" r:id="rId10"/>
    <p:sldLayoutId id="2147483705" r:id="rId11"/>
    <p:sldLayoutId id="2147483706" r:id="rId12"/>
    <p:sldLayoutId id="2147483707" r:id="rId13"/>
    <p:sldLayoutId id="2147483708" r:id="rId14"/>
    <p:sldLayoutId id="2147483709" r:id="rId15"/>
    <p:sldLayoutId id="2147483711" r:id="rId16"/>
    <p:sldLayoutId id="2147483712" r:id="rId17"/>
    <p:sldLayoutId id="2147483713" r:id="rId18"/>
    <p:sldLayoutId id="2147483688" r:id="rId19"/>
    <p:sldLayoutId id="2147483701" r:id="rId20"/>
    <p:sldLayoutId id="2147483747" r:id="rId21"/>
    <p:sldLayoutId id="2147483749" r:id="rId22"/>
    <p:sldLayoutId id="2147483750" r:id="rId23"/>
    <p:sldLayoutId id="2147483753" r:id="rId24"/>
    <p:sldLayoutId id="2147483754" r:id="rId25"/>
    <p:sldLayoutId id="2147483757" r:id="rId26"/>
    <p:sldLayoutId id="2147483759" r:id="rId27"/>
    <p:sldLayoutId id="2147483764" r:id="rId28"/>
    <p:sldLayoutId id="2147483768" r:id="rId29"/>
  </p:sldLayoutIdLst>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71833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package" Target="../embeddings/Microsoft_Visio_Drawing11.vsdx"/></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package" Target="../embeddings/Microsoft_Visio_Drawing122.vsdx"/></Relationships>
</file>

<file path=ppt/slides/_rels/slide46.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2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984738"/>
            <a:ext cx="12210662" cy="3638062"/>
          </a:xfrm>
        </p:spPr>
        <p:txBody>
          <a:bodyPr anchor="ctr">
            <a:noAutofit/>
          </a:bodyPr>
          <a:lstStyle/>
          <a:p>
            <a:pPr algn="l"/>
            <a:r>
              <a:rPr lang="en-US" sz="9600" dirty="0">
                <a:solidFill>
                  <a:schemeClr val="bg1"/>
                </a:solidFill>
              </a:rPr>
              <a:t>Polyglot Persistence in Microsoft Azure</a:t>
            </a:r>
          </a:p>
        </p:txBody>
      </p:sp>
      <p:sp>
        <p:nvSpPr>
          <p:cNvPr id="3" name="Subtitle 2"/>
          <p:cNvSpPr>
            <a:spLocks noGrp="1"/>
          </p:cNvSpPr>
          <p:nvPr>
            <p:ph type="subTitle" idx="1"/>
          </p:nvPr>
        </p:nvSpPr>
        <p:spPr>
          <a:xfrm>
            <a:off x="-18663" y="4261447"/>
            <a:ext cx="12210662" cy="1655762"/>
          </a:xfrm>
        </p:spPr>
        <p:txBody>
          <a:bodyPr>
            <a:normAutofit/>
          </a:bodyPr>
          <a:lstStyle/>
          <a:p>
            <a:pPr marL="252000"/>
            <a:r>
              <a:rPr lang="en-US" sz="2800">
                <a:solidFill>
                  <a:schemeClr val="bg1"/>
                </a:solidFill>
              </a:rPr>
              <a:t>Charalampos Karypidis</a:t>
            </a:r>
            <a:endParaRPr lang="en-US" sz="2800" dirty="0">
              <a:solidFill>
                <a:schemeClr val="bg1"/>
              </a:solidFill>
            </a:endParaRPr>
          </a:p>
          <a:p>
            <a:pPr marL="252000"/>
            <a:r>
              <a:rPr lang="en-US" sz="2800" dirty="0">
                <a:solidFill>
                  <a:schemeClr val="bg1"/>
                </a:solidFill>
                <a:latin typeface="+mj-lt"/>
              </a:rPr>
              <a:t>Freelance Software Engineer  .NET - JavaScript </a:t>
            </a:r>
          </a:p>
          <a:p>
            <a:pPr marL="252000"/>
            <a:r>
              <a:rPr lang="en-US" sz="2800" dirty="0">
                <a:solidFill>
                  <a:schemeClr val="bg1"/>
                </a:solidFill>
              </a:rPr>
              <a:t>@xabikos</a:t>
            </a:r>
            <a:endParaRPr lang="en-US" sz="2800" dirty="0">
              <a:solidFill>
                <a:schemeClr val="bg1"/>
              </a:solidFill>
              <a:latin typeface="+mj-lt"/>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a:solidFill>
                  <a:schemeClr val="bg1"/>
                </a:solidFill>
              </a:rPr>
              <a:t>Microsoft Azure</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Metadata</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solidFill>
                  <a:srgbClr val="0072C6"/>
                </a:solidFill>
                <a:latin typeface="Segoe UI Light" charset="0"/>
              </a:rPr>
              <a:t>Standard HTTP metadata/headers (Cache-Control, Content-Encoding, Content-Type, etc)</a:t>
            </a:r>
          </a:p>
          <a:p>
            <a:r>
              <a:rPr lang="en-US" sz="2800" dirty="0">
                <a:solidFill>
                  <a:srgbClr val="0072C6"/>
                </a:solidFill>
                <a:latin typeface="Segoe UI Light" charset="0"/>
              </a:rPr>
              <a:t>Metadata is &lt;name, value&gt; pairs, up to 8KB per blob </a:t>
            </a:r>
          </a:p>
          <a:p>
            <a:r>
              <a:rPr lang="en-US" sz="2800" dirty="0">
                <a:solidFill>
                  <a:srgbClr val="0072C6"/>
                </a:solidFill>
                <a:latin typeface="Segoe UI Light" charset="0"/>
              </a:rPr>
              <a:t>Either as part of PutBlob or independently </a:t>
            </a:r>
          </a:p>
        </p:txBody>
      </p:sp>
    </p:spTree>
    <p:extLst>
      <p:ext uri="{BB962C8B-B14F-4D97-AF65-F5344CB8AC3E}">
        <p14:creationId xmlns:p14="http://schemas.microsoft.com/office/powerpoint/2010/main" val="7699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Access method</a:t>
            </a:r>
          </a:p>
        </p:txBody>
      </p:sp>
      <p:sp>
        <p:nvSpPr>
          <p:cNvPr id="7" name="Text Placeholder 4"/>
          <p:cNvSpPr txBox="1">
            <a:spLocks/>
          </p:cNvSpPr>
          <p:nvPr/>
        </p:nvSpPr>
        <p:spPr>
          <a:xfrm>
            <a:off x="1131506" y="2470532"/>
            <a:ext cx="7384473" cy="1682172"/>
          </a:xfrm>
          <a:prstGeom prst="rect">
            <a:avLst/>
          </a:prstGeom>
        </p:spPr>
        <p:txBody>
          <a:bodyPr anchor="t"/>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solidFill>
                  <a:srgbClr val="0072C6"/>
                </a:solidFill>
              </a:rPr>
              <a:t>Can include ‘/‘ or other delimiter in name</a:t>
            </a:r>
          </a:p>
          <a:p>
            <a:br>
              <a:rPr lang="en-US" sz="3200" dirty="0"/>
            </a:br>
            <a:r>
              <a:rPr lang="en-US" sz="3200" dirty="0">
                <a:solidFill>
                  <a:srgbClr val="0072C6"/>
                </a:solidFill>
              </a:rPr>
              <a:t>e.g. /&lt;container&gt;/myblobs/smurf.png</a:t>
            </a:r>
          </a:p>
          <a:p>
            <a:endParaRPr lang="en-US" sz="3200" dirty="0"/>
          </a:p>
        </p:txBody>
      </p:sp>
      <p:grpSp>
        <p:nvGrpSpPr>
          <p:cNvPr id="8" name="Group 7"/>
          <p:cNvGrpSpPr/>
          <p:nvPr/>
        </p:nvGrpSpPr>
        <p:grpSpPr>
          <a:xfrm>
            <a:off x="4288721" y="4099114"/>
            <a:ext cx="3294637" cy="1023166"/>
            <a:chOff x="4228381" y="5344591"/>
            <a:chExt cx="3294637" cy="1023166"/>
          </a:xfrm>
        </p:grpSpPr>
        <p:sp>
          <p:nvSpPr>
            <p:cNvPr id="9" name="Left Brace 8"/>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26596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Storage Table</a:t>
            </a:r>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20845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2986165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689446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Not an RDBMS Table! </a:t>
            </a:r>
          </a:p>
          <a:p>
            <a:pPr>
              <a:lnSpc>
                <a:spcPct val="150000"/>
              </a:lnSpc>
              <a:spcBef>
                <a:spcPts val="1200"/>
              </a:spcBef>
            </a:pPr>
            <a:r>
              <a:rPr lang="en-US" sz="3200" dirty="0">
                <a:solidFill>
                  <a:srgbClr val="44546A"/>
                </a:solidFill>
                <a:latin typeface="Segoe UI Light" charset="0"/>
              </a:rPr>
              <a:t>The mental picture is ‘Entities’ </a:t>
            </a:r>
          </a:p>
        </p:txBody>
      </p:sp>
      <p:sp>
        <p:nvSpPr>
          <p:cNvPr id="5" name="Freeform 7"/>
          <p:cNvSpPr>
            <a:spLocks noEditPoints="1"/>
          </p:cNvSpPr>
          <p:nvPr/>
        </p:nvSpPr>
        <p:spPr bwMode="auto">
          <a:xfrm>
            <a:off x="10492891" y="2374429"/>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8185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PartitionKey &amp; RowKey are mandatory properties </a:t>
            </a:r>
          </a:p>
          <a:p>
            <a:pPr marL="0" indent="0">
              <a:lnSpc>
                <a:spcPct val="150000"/>
              </a:lnSpc>
              <a:spcBef>
                <a:spcPts val="1200"/>
              </a:spcBef>
              <a:buNone/>
            </a:pPr>
            <a:r>
              <a:rPr lang="en-US" sz="3200" dirty="0">
                <a:solidFill>
                  <a:srgbClr val="44546A"/>
                </a:solidFill>
                <a:latin typeface="Segoe UI Light" charset="0"/>
              </a:rPr>
              <a:t>Composite key which uniquely identifies an entity </a:t>
            </a:r>
          </a:p>
          <a:p>
            <a:pPr marL="0" indent="0">
              <a:lnSpc>
                <a:spcPct val="150000"/>
              </a:lnSpc>
              <a:spcBef>
                <a:spcPts val="1200"/>
              </a:spcBef>
              <a:buNone/>
            </a:pPr>
            <a:r>
              <a:rPr lang="en-US" sz="3200" dirty="0">
                <a:solidFill>
                  <a:srgbClr val="44546A"/>
                </a:solidFill>
                <a:latin typeface="Segoe UI Light" charset="0"/>
              </a:rPr>
              <a:t>They are the only indexed properties </a:t>
            </a:r>
          </a:p>
          <a:p>
            <a:pPr marL="0" indent="0">
              <a:lnSpc>
                <a:spcPct val="150000"/>
              </a:lnSpc>
              <a:spcBef>
                <a:spcPts val="1200"/>
              </a:spcBef>
              <a:buNone/>
            </a:pPr>
            <a:r>
              <a:rPr lang="en-US" sz="3200" dirty="0">
                <a:solidFill>
                  <a:srgbClr val="44546A"/>
                </a:solidFill>
                <a:latin typeface="Segoe UI Light" charset="0"/>
              </a:rPr>
              <a:t>Defines the sort order </a:t>
            </a:r>
          </a:p>
        </p:txBody>
      </p:sp>
    </p:spTree>
    <p:extLst>
      <p:ext uri="{BB962C8B-B14F-4D97-AF65-F5344CB8AC3E}">
        <p14:creationId xmlns:p14="http://schemas.microsoft.com/office/powerpoint/2010/main" val="1156202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7640061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159231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Table Scalability</a:t>
            </a:r>
            <a:r>
              <a:rPr lang="en-US" sz="3200" dirty="0">
                <a:solidFill>
                  <a:srgbClr val="44546A"/>
                </a:solidFill>
                <a:latin typeface="Segoe UI" charset="0"/>
              </a:rPr>
              <a:t>  </a:t>
            </a:r>
          </a:p>
        </p:txBody>
      </p:sp>
    </p:spTree>
    <p:extLst>
      <p:ext uri="{BB962C8B-B14F-4D97-AF65-F5344CB8AC3E}">
        <p14:creationId xmlns:p14="http://schemas.microsoft.com/office/powerpoint/2010/main" val="3287269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t>Agenda</a:t>
            </a:r>
          </a:p>
        </p:txBody>
      </p:sp>
      <p:graphicFrame>
        <p:nvGraphicFramePr>
          <p:cNvPr id="12" name="Diagram 11"/>
          <p:cNvGraphicFramePr/>
          <p:nvPr>
            <p:extLst>
              <p:ext uri="{D42A27DB-BD31-4B8C-83A1-F6EECF244321}">
                <p14:modId xmlns:p14="http://schemas.microsoft.com/office/powerpoint/2010/main" val="4022374483"/>
              </p:ext>
            </p:extLst>
          </p:nvPr>
        </p:nvGraphicFramePr>
        <p:xfrm>
          <a:off x="609066" y="981076"/>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9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Entities in the same partition will be stored together  </a:t>
            </a:r>
          </a:p>
          <a:p>
            <a:pPr algn="l">
              <a:lnSpc>
                <a:spcPct val="150000"/>
              </a:lnSpc>
              <a:spcBef>
                <a:spcPts val="1200"/>
              </a:spcBef>
            </a:pPr>
            <a:r>
              <a:rPr lang="en-US" sz="3200" dirty="0">
                <a:solidFill>
                  <a:srgbClr val="44546A"/>
                </a:solidFill>
                <a:latin typeface="Segoe UI Light" charset="0"/>
              </a:rPr>
              <a:t>Efficient querying and cache locality  </a:t>
            </a:r>
          </a:p>
          <a:p>
            <a:pPr marL="0" indent="0" algn="l">
              <a:lnSpc>
                <a:spcPct val="150000"/>
              </a:lnSpc>
              <a:spcBef>
                <a:spcPts val="1200"/>
              </a:spcBef>
              <a:buNone/>
            </a:pPr>
            <a:r>
              <a:rPr lang="en-US" sz="3200" dirty="0" err="1">
                <a:solidFill>
                  <a:srgbClr val="44546A"/>
                </a:solidFill>
                <a:latin typeface="Segoe UI Light" charset="0"/>
              </a:rPr>
              <a:t>Endeavour</a:t>
            </a:r>
            <a:r>
              <a:rPr lang="en-US" sz="3200" dirty="0">
                <a:solidFill>
                  <a:srgbClr val="44546A"/>
                </a:solidFill>
                <a:latin typeface="Segoe UI Light" charset="0"/>
              </a:rPr>
              <a:t> to include partition key in all queries  </a:t>
            </a:r>
          </a:p>
        </p:txBody>
      </p:sp>
    </p:spTree>
    <p:extLst>
      <p:ext uri="{BB962C8B-B14F-4D97-AF65-F5344CB8AC3E}">
        <p14:creationId xmlns:p14="http://schemas.microsoft.com/office/powerpoint/2010/main" val="3506714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Atomic multiple CRUD in same partition in a single transaction </a:t>
            </a:r>
          </a:p>
        </p:txBody>
      </p:sp>
    </p:spTree>
    <p:extLst>
      <p:ext uri="{BB962C8B-B14F-4D97-AF65-F5344CB8AC3E}">
        <p14:creationId xmlns:p14="http://schemas.microsoft.com/office/powerpoint/2010/main" val="2009374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31839426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5824831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146277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a:t>Why</a:t>
            </a:r>
            <a:r>
              <a:rPr lang="en-US" sz="3600" dirty="0"/>
              <a:t> use a Queue</a:t>
            </a:r>
          </a:p>
        </p:txBody>
      </p:sp>
      <p:sp>
        <p:nvSpPr>
          <p:cNvPr id="12" name="Content Placeholder 11"/>
          <p:cNvSpPr>
            <a:spLocks noGrp="1"/>
          </p:cNvSpPr>
          <p:nvPr>
            <p:ph sz="quarter" idx="10"/>
          </p:nvPr>
        </p:nvSpPr>
        <p:spPr/>
        <p:txBody>
          <a:bodyPr anchor="ctr">
            <a:normAutofit fontScale="85000" lnSpcReduction="10000"/>
          </a:bodyPr>
          <a:lstStyle/>
          <a:p>
            <a:pPr algn="l">
              <a:lnSpc>
                <a:spcPct val="150000"/>
              </a:lnSpc>
            </a:pPr>
            <a:r>
              <a:rPr lang="en-US" sz="3200" dirty="0">
                <a:solidFill>
                  <a:srgbClr val="44546A"/>
                </a:solidFill>
                <a:latin typeface="Segoe UI Light" charset="0"/>
              </a:rPr>
              <a:t>Queue length reflects how well the backend processing nodes are doing</a:t>
            </a:r>
          </a:p>
          <a:p>
            <a:pPr algn="l">
              <a:lnSpc>
                <a:spcPct val="150000"/>
              </a:lnSpc>
            </a:pPr>
            <a:r>
              <a:rPr lang="en-US" sz="3200" dirty="0">
                <a:solidFill>
                  <a:srgbClr val="44546A"/>
                </a:solidFill>
                <a:latin typeface="Segoe UI Light" charset="0"/>
              </a:rPr>
              <a:t>Decouples the application</a:t>
            </a:r>
          </a:p>
          <a:p>
            <a:pPr indent="-449302" algn="l">
              <a:lnSpc>
                <a:spcPct val="150000"/>
              </a:lnSpc>
            </a:pPr>
            <a:r>
              <a:rPr lang="en-US" sz="3200" dirty="0">
                <a:solidFill>
                  <a:srgbClr val="44546A"/>
                </a:solidFill>
                <a:latin typeface="Segoe UI Light" charset="0"/>
              </a:rPr>
              <a:t>Flexibility of efficient resource usage within an application</a:t>
            </a:r>
          </a:p>
          <a:p>
            <a:pPr indent="-449302" algn="l">
              <a:lnSpc>
                <a:spcPct val="150000"/>
              </a:lnSpc>
            </a:pPr>
            <a:r>
              <a:rPr lang="en-US" sz="3200" dirty="0">
                <a:solidFill>
                  <a:srgbClr val="44546A"/>
                </a:solidFill>
                <a:latin typeface="Segoe UI Light" charset="0"/>
              </a:rPr>
              <a:t>Absorb traffic bursts and reduce the impact of individual component failures</a:t>
            </a:r>
          </a:p>
        </p:txBody>
      </p:sp>
    </p:spTree>
    <p:extLst>
      <p:ext uri="{BB962C8B-B14F-4D97-AF65-F5344CB8AC3E}">
        <p14:creationId xmlns:p14="http://schemas.microsoft.com/office/powerpoint/2010/main" val="15205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par>
                                <p:cTn id="13" presetID="3" presetClass="emph" presetSubtype="2" fill="hold" nodeType="withEffect">
                                  <p:stCondLst>
                                    <p:cond delay="250"/>
                                  </p:stCondLst>
                                  <p:childTnLst>
                                    <p:animClr clrSpc="rgb" dir="cw">
                                      <p:cBhvr override="childStyle">
                                        <p:cTn id="14" dur="500" fill="hold"/>
                                        <p:tgtEl>
                                          <p:spTgt spid="12">
                                            <p:txEl>
                                              <p:pRg st="2" end="2"/>
                                            </p:txEl>
                                          </p:spTgt>
                                        </p:tgtEl>
                                        <p:attrNameLst>
                                          <p:attrName>style.color</p:attrName>
                                        </p:attrNameLst>
                                      </p:cBhvr>
                                      <p:to>
                                        <a:srgbClr val="0072C6"/>
                                      </p:to>
                                    </p:animClr>
                                  </p:childTnLst>
                                </p:cTn>
                              </p:par>
                              <p:par>
                                <p:cTn id="15" presetID="3" presetClass="emph" presetSubtype="2" fill="hold" nodeType="withEffect">
                                  <p:stCondLst>
                                    <p:cond delay="250"/>
                                  </p:stCondLst>
                                  <p:childTnLst>
                                    <p:animClr clrSpc="rgb" dir="cw">
                                      <p:cBhvr override="childStyle">
                                        <p:cTn id="16" dur="500" fill="hold"/>
                                        <p:tgtEl>
                                          <p:spTgt spid="12">
                                            <p:txEl>
                                              <p:pRg st="3" end="3"/>
                                            </p:txEl>
                                          </p:spTgt>
                                        </p:tgtEl>
                                        <p:attrNameLst>
                                          <p:attrName>style.color</p:attrName>
                                        </p:attrNameLst>
                                      </p:cBhvr>
                                      <p:to>
                                        <a:srgbClr val="0072C6"/>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50" fill="hold"/>
                                        <p:tgtEl>
                                          <p:spTgt spid="12">
                                            <p:txEl>
                                              <p:pRg st="1" end="1"/>
                                            </p:txEl>
                                          </p:spTgt>
                                        </p:tgtEl>
                                        <p:attrNameLst>
                                          <p:attrName>style.color</p:attrName>
                                        </p:attrNameLst>
                                      </p:cBhvr>
                                      <p:to>
                                        <a:srgbClr val="D8D8D8"/>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50" fill="hold"/>
                                        <p:tgtEl>
                                          <p:spTgt spid="12">
                                            <p:txEl>
                                              <p:pRg st="2" end="2"/>
                                            </p:txEl>
                                          </p:spTgt>
                                        </p:tgtEl>
                                        <p:attrNameLst>
                                          <p:attrName>style.color</p:attrName>
                                        </p:attrNameLst>
                                      </p:cBhvr>
                                      <p:to>
                                        <a:srgbClr val="D8D8D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1790059"/>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1973251"/>
            <a:ext cx="3772426" cy="2353003"/>
          </a:xfrm>
          <a:prstGeom prst="rect">
            <a:avLst/>
          </a:prstGeom>
          <a:ln w="76200">
            <a:solidFill>
              <a:schemeClr val="bg1"/>
            </a:solidFill>
          </a:ln>
        </p:spPr>
      </p:pic>
      <p:sp>
        <p:nvSpPr>
          <p:cNvPr id="5" name="Text Placeholder 4"/>
          <p:cNvSpPr txBox="1">
            <a:spLocks/>
          </p:cNvSpPr>
          <p:nvPr/>
        </p:nvSpPr>
        <p:spPr>
          <a:xfrm>
            <a:off x="1816947" y="4425950"/>
            <a:ext cx="8236915" cy="67945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tx2"/>
                </a:solidFill>
                <a:latin typeface="+mj-lt"/>
                <a:ea typeface="+mn-ea"/>
                <a:cs typeface="+mn-cs"/>
              </a:defRPr>
            </a:lvl1pPr>
            <a:lvl2pPr marL="336076"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2pPr>
            <a:lvl3pPr marL="560127"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3pPr>
            <a:lvl4pPr marL="784178"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4pPr>
            <a:lvl5pPr marL="1008229"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0072C6"/>
                </a:solidFill>
                <a:latin typeface="Segoe UI Light" charset="0"/>
              </a:rPr>
              <a:t>http://{storage-account}.queue.core.windows.net/{queue}</a:t>
            </a:r>
          </a:p>
        </p:txBody>
      </p:sp>
    </p:spTree>
    <p:extLst>
      <p:ext uri="{BB962C8B-B14F-4D97-AF65-F5344CB8AC3E}">
        <p14:creationId xmlns:p14="http://schemas.microsoft.com/office/powerpoint/2010/main" val="944546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dirty="0"/>
              <a:t>Queue Considerations</a:t>
            </a:r>
          </a:p>
        </p:txBody>
      </p:sp>
      <p:sp>
        <p:nvSpPr>
          <p:cNvPr id="12" name="Content Placeholder 11"/>
          <p:cNvSpPr>
            <a:spLocks noGrp="1"/>
          </p:cNvSpPr>
          <p:nvPr>
            <p:ph sz="quarter" idx="10"/>
          </p:nvPr>
        </p:nvSpPr>
        <p:spPr/>
        <p:txBody>
          <a:bodyPr anchor="ctr">
            <a:normAutofit fontScale="92500" lnSpcReduction="20000"/>
          </a:bodyPr>
          <a:lstStyle/>
          <a:p>
            <a:pPr algn="l">
              <a:lnSpc>
                <a:spcPct val="150000"/>
              </a:lnSpc>
            </a:pPr>
            <a:r>
              <a:rPr lang="en-US" sz="3200" dirty="0">
                <a:solidFill>
                  <a:srgbClr val="44546A"/>
                </a:solidFill>
              </a:rPr>
              <a:t>Messages are ordered but not guaranteed FIFO</a:t>
            </a:r>
          </a:p>
          <a:p>
            <a:pPr algn="l">
              <a:lnSpc>
                <a:spcPct val="150000"/>
              </a:lnSpc>
            </a:pPr>
            <a:r>
              <a:rPr lang="en-US" sz="3200" dirty="0">
                <a:solidFill>
                  <a:srgbClr val="44546A"/>
                </a:solidFill>
              </a:rPr>
              <a:t>Message will be processed at least once</a:t>
            </a:r>
          </a:p>
          <a:p>
            <a:pPr algn="l">
              <a:lnSpc>
                <a:spcPct val="150000"/>
              </a:lnSpc>
            </a:pPr>
            <a:r>
              <a:rPr lang="en-US" sz="3200" dirty="0">
                <a:solidFill>
                  <a:srgbClr val="44546A"/>
                </a:solidFill>
              </a:rPr>
              <a:t>Message may be processed more than once</a:t>
            </a:r>
          </a:p>
          <a:p>
            <a:pPr indent="-449302" algn="l">
              <a:lnSpc>
                <a:spcPct val="150000"/>
              </a:lnSpc>
            </a:pPr>
            <a:r>
              <a:rPr lang="en-US" sz="3200" dirty="0">
                <a:solidFill>
                  <a:srgbClr val="44546A"/>
                </a:solidFill>
              </a:rPr>
              <a:t>DequeueCount increases every time</a:t>
            </a:r>
          </a:p>
          <a:p>
            <a:pPr indent="-449302" algn="l">
              <a:lnSpc>
                <a:spcPct val="150000"/>
              </a:lnSpc>
            </a:pPr>
            <a:r>
              <a:rPr lang="en-US" sz="3200" dirty="0">
                <a:solidFill>
                  <a:srgbClr val="44546A"/>
                </a:solidFill>
              </a:rPr>
              <a:t>Processing </a:t>
            </a:r>
            <a:r>
              <a:rPr lang="en-US" sz="3200" dirty="0">
                <a:solidFill>
                  <a:srgbClr val="44546A"/>
                </a:solidFill>
                <a:latin typeface="+mj-lt"/>
              </a:rPr>
              <a:t>must be idempotent</a:t>
            </a:r>
          </a:p>
          <a:p>
            <a:pPr indent="-449302" algn="l">
              <a:lnSpc>
                <a:spcPct val="150000"/>
              </a:lnSpc>
            </a:pPr>
            <a:r>
              <a:rPr lang="en-US" sz="3200" dirty="0">
                <a:solidFill>
                  <a:srgbClr val="44546A"/>
                </a:solidFill>
                <a:latin typeface="Segoe UI Light" charset="0"/>
              </a:rPr>
              <a:t>Messages are stored up to 7 days </a:t>
            </a:r>
          </a:p>
        </p:txBody>
      </p:sp>
    </p:spTree>
    <p:extLst>
      <p:ext uri="{BB962C8B-B14F-4D97-AF65-F5344CB8AC3E}">
        <p14:creationId xmlns:p14="http://schemas.microsoft.com/office/powerpoint/2010/main" val="27177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par>
                                <p:cTn id="7" presetID="3" presetClass="emph" presetSubtype="2" fill="hold" nodeType="withEffect">
                                  <p:stCondLst>
                                    <p:cond delay="0"/>
                                  </p:stCondLst>
                                  <p:childTnLst>
                                    <p:animClr clrSpc="rgb" dir="cw">
                                      <p:cBhvr override="childStyle">
                                        <p:cTn id="8" dur="500" fill="hold"/>
                                        <p:tgtEl>
                                          <p:spTgt spid="12">
                                            <p:txEl>
                                              <p:pRg st="1" end="1"/>
                                            </p:txEl>
                                          </p:spTgt>
                                        </p:tgtEl>
                                        <p:attrNameLst>
                                          <p:attrName>style.color</p:attrName>
                                        </p:attrNameLst>
                                      </p:cBhvr>
                                      <p:to>
                                        <a:srgbClr val="0072C6"/>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50" fill="hold"/>
                                        <p:tgtEl>
                                          <p:spTgt spid="12">
                                            <p:txEl>
                                              <p:pRg st="0" end="0"/>
                                            </p:txEl>
                                          </p:spTgt>
                                        </p:tgtEl>
                                        <p:attrNameLst>
                                          <p:attrName>style.color</p:attrName>
                                        </p:attrNameLst>
                                      </p:cBhvr>
                                      <p:to>
                                        <a:srgbClr val="D8D8D8"/>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par>
                                <p:cTn id="19" presetID="3" presetClass="emph" presetSubtype="2" fill="hold" nodeType="withEffect">
                                  <p:stCondLst>
                                    <p:cond delay="250"/>
                                  </p:stCondLst>
                                  <p:childTnLst>
                                    <p:animClr clrSpc="rgb" dir="cw">
                                      <p:cBhvr override="childStyle">
                                        <p:cTn id="20" dur="500" fill="hold"/>
                                        <p:tgtEl>
                                          <p:spTgt spid="12">
                                            <p:txEl>
                                              <p:pRg st="3" end="3"/>
                                            </p:txEl>
                                          </p:spTgt>
                                        </p:tgtEl>
                                        <p:attrNameLst>
                                          <p:attrName>style.color</p:attrName>
                                        </p:attrNameLst>
                                      </p:cBhvr>
                                      <p:to>
                                        <a:srgbClr val="0072C6"/>
                                      </p:to>
                                    </p:animClr>
                                  </p:childTnLst>
                                </p:cTn>
                              </p:par>
                              <p:par>
                                <p:cTn id="21" presetID="3" presetClass="emph" presetSubtype="2" fill="hold" nodeType="withEffect">
                                  <p:stCondLst>
                                    <p:cond delay="250"/>
                                  </p:stCondLst>
                                  <p:childTnLst>
                                    <p:animClr clrSpc="rgb" dir="cw">
                                      <p:cBhvr override="childStyle">
                                        <p:cTn id="22" dur="500" fill="hold"/>
                                        <p:tgtEl>
                                          <p:spTgt spid="12">
                                            <p:txEl>
                                              <p:pRg st="4" end="4"/>
                                            </p:txEl>
                                          </p:spTgt>
                                        </p:tgtEl>
                                        <p:attrNameLst>
                                          <p:attrName>style.color</p:attrName>
                                        </p:attrNameLst>
                                      </p:cBhvr>
                                      <p:to>
                                        <a:srgbClr val="0072C6"/>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5" end="5"/>
                                            </p:txEl>
                                          </p:spTgt>
                                        </p:tgtEl>
                                        <p:attrNameLst>
                                          <p:attrName>style.color</p:attrName>
                                        </p:attrNameLst>
                                      </p:cBhvr>
                                      <p:to>
                                        <a:srgbClr val="0072C6"/>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2" end="2"/>
                                            </p:txEl>
                                          </p:spTgt>
                                        </p:tgtEl>
                                        <p:attrNameLst>
                                          <p:attrName>style.color</p:attrName>
                                        </p:attrNameLst>
                                      </p:cBhvr>
                                      <p:to>
                                        <a:srgbClr val="D8D8D8"/>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50" fill="hold"/>
                                        <p:tgtEl>
                                          <p:spTgt spid="12">
                                            <p:txEl>
                                              <p:pRg st="3" end="3"/>
                                            </p:txEl>
                                          </p:spTgt>
                                        </p:tgtEl>
                                        <p:attrNameLst>
                                          <p:attrName>style.color</p:attrName>
                                        </p:attrNameLst>
                                      </p:cBhvr>
                                      <p:to>
                                        <a:srgbClr val="D8D8D8"/>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50" fill="hold"/>
                                        <p:tgtEl>
                                          <p:spTgt spid="12">
                                            <p:txEl>
                                              <p:pRg st="4" end="4"/>
                                            </p:txEl>
                                          </p:spTgt>
                                        </p:tgtEl>
                                        <p:attrNameLst>
                                          <p:attrName>style.color</p:attrName>
                                        </p:attrNameLst>
                                      </p:cBhvr>
                                      <p:to>
                                        <a:srgbClr val="D8D8D8"/>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250" fill="hold"/>
                                        <p:tgtEl>
                                          <p:spTgt spid="12">
                                            <p:txEl>
                                              <p:pRg st="5" end="5"/>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Document DB</a:t>
            </a:r>
            <a:br>
              <a:rPr lang="en-US" sz="6600" dirty="0"/>
            </a:b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4" name="Picture 3"/>
          <p:cNvPicPr>
            <a:picLocks noChangeAspect="1"/>
          </p:cNvPicPr>
          <p:nvPr/>
        </p:nvPicPr>
        <p:blipFill>
          <a:blip r:embed="rId3"/>
          <a:stretch>
            <a:fillRect/>
          </a:stretch>
        </p:blipFill>
        <p:spPr>
          <a:xfrm>
            <a:off x="5178337" y="3628182"/>
            <a:ext cx="1835327" cy="2376277"/>
          </a:xfrm>
          <a:prstGeom prst="rect">
            <a:avLst/>
          </a:prstGeom>
        </p:spPr>
      </p:pic>
    </p:spTree>
    <p:extLst>
      <p:ext uri="{BB962C8B-B14F-4D97-AF65-F5344CB8AC3E}">
        <p14:creationId xmlns:p14="http://schemas.microsoft.com/office/powerpoint/2010/main" val="3585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10343362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FFFFFF"/>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1324550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1717294"/>
            <a:ext cx="9859116" cy="2697988"/>
          </a:xfrm>
        </p:spPr>
        <p:txBody>
          <a:bodyPr>
            <a:normAutofit fontScale="90000"/>
          </a:bodyPr>
          <a:lstStyle/>
          <a:p>
            <a:r>
              <a:rPr lang="en-US" sz="5400" dirty="0">
                <a:solidFill>
                  <a:schemeClr val="bg1"/>
                </a:solidFill>
              </a:rPr>
              <a:t>DocumentDB</a:t>
            </a:r>
            <a:br>
              <a:rPr lang="en-US" sz="5400" dirty="0">
                <a:solidFill>
                  <a:schemeClr val="bg1"/>
                </a:solidFill>
              </a:rPr>
            </a:br>
            <a:r>
              <a:rPr lang="en-US" sz="5400" dirty="0">
                <a:solidFill>
                  <a:schemeClr val="bg1"/>
                </a:solidFill>
              </a:rPr>
              <a:t>is particularly</a:t>
            </a:r>
            <a:br>
              <a:rPr lang="en-US" sz="5400" dirty="0">
                <a:solidFill>
                  <a:schemeClr val="bg1"/>
                </a:solidFill>
              </a:rPr>
            </a:br>
            <a:r>
              <a:rPr lang="en-US" sz="5400" dirty="0">
                <a:solidFill>
                  <a:schemeClr val="bg1"/>
                </a:solidFill>
              </a:rPr>
              <a:t>suited for web </a:t>
            </a:r>
            <a:br>
              <a:rPr lang="en-US" sz="5400" dirty="0">
                <a:solidFill>
                  <a:schemeClr val="bg1"/>
                </a:solidFill>
              </a:rPr>
            </a:br>
            <a:r>
              <a:rPr lang="en-US" sz="5400" dirty="0">
                <a:solidFill>
                  <a:schemeClr val="bg1"/>
                </a:solidFill>
              </a:rPr>
              <a:t>and mobile </a:t>
            </a:r>
            <a:br>
              <a:rPr lang="en-US" sz="5400" dirty="0">
                <a:solidFill>
                  <a:schemeClr val="bg1"/>
                </a:solidFill>
              </a:rPr>
            </a:br>
            <a:r>
              <a:rPr lang="en-US" sz="5400" dirty="0">
                <a:solidFill>
                  <a:schemeClr val="bg1"/>
                </a:solidFill>
              </a:rPr>
              <a:t>applications</a:t>
            </a: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457521" y="2527300"/>
            <a:ext cx="5459173"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a:solidFill>
                  <a:srgbClr val="0071BC"/>
                </a:solidFill>
              </a:rPr>
              <a:t>Catalog data</a:t>
            </a:r>
          </a:p>
          <a:p>
            <a:pPr>
              <a:lnSpc>
                <a:spcPct val="125000"/>
              </a:lnSpc>
              <a:spcBef>
                <a:spcPts val="0"/>
              </a:spcBef>
            </a:pPr>
            <a:r>
              <a:rPr lang="en-US" sz="3600" dirty="0">
                <a:solidFill>
                  <a:srgbClr val="0071BC"/>
                </a:solidFill>
              </a:rPr>
              <a:t>Preferences and state</a:t>
            </a:r>
          </a:p>
          <a:p>
            <a:pPr>
              <a:lnSpc>
                <a:spcPct val="125000"/>
              </a:lnSpc>
              <a:spcBef>
                <a:spcPts val="0"/>
              </a:spcBef>
            </a:pPr>
            <a:r>
              <a:rPr lang="en-US" sz="3600" dirty="0">
                <a:solidFill>
                  <a:srgbClr val="0071BC"/>
                </a:solidFill>
              </a:rPr>
              <a:t>Event store</a:t>
            </a:r>
          </a:p>
          <a:p>
            <a:pPr>
              <a:lnSpc>
                <a:spcPct val="125000"/>
              </a:lnSpc>
              <a:spcBef>
                <a:spcPts val="0"/>
              </a:spcBef>
            </a:pPr>
            <a:r>
              <a:rPr lang="en-US" sz="3600" dirty="0">
                <a:solidFill>
                  <a:srgbClr val="0071BC"/>
                </a:solidFill>
              </a:rPr>
              <a:t>User generated content</a:t>
            </a:r>
          </a:p>
          <a:p>
            <a:pPr>
              <a:lnSpc>
                <a:spcPct val="125000"/>
              </a:lnSpc>
              <a:spcBef>
                <a:spcPts val="0"/>
              </a:spcBef>
            </a:pPr>
            <a:r>
              <a:rPr lang="en-US" sz="3600" dirty="0">
                <a:solidFill>
                  <a:srgbClr val="0071BC"/>
                </a:solidFill>
              </a:rPr>
              <a:t>Data exchange</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375102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dirty="0">
                <a:solidFill>
                  <a:schemeClr val="tx2">
                    <a:lumMod val="50000"/>
                  </a:schemeClr>
                </a:solidFill>
                <a:latin typeface="Segoe UI"/>
                <a:ea typeface="Segoe UI" panose="020B0502040204020203" pitchFamily="34" charset="0"/>
                <a:cs typeface="Segoe UI Light" panose="020B0502040204020203" pitchFamily="34" charset="0"/>
              </a:rPr>
              <a:t>Microsoft Azure </a:t>
            </a:r>
            <a:r>
              <a:rPr sz="2353" spc="0" dirty="0" err="1">
                <a:solidFill>
                  <a:schemeClr val="tx2">
                    <a:lumMod val="50000"/>
                  </a:schemeClr>
                </a:solidFill>
                <a:latin typeface="Segoe UI"/>
                <a:ea typeface="Segoe UI" panose="020B0502040204020203" pitchFamily="34" charset="0"/>
                <a:cs typeface="Segoe UI Light" panose="020B0502040204020203" pitchFamily="34" charset="0"/>
              </a:rPr>
              <a:t>DocumentDB</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6" name="Rectangle 5"/>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a:solidFill>
                  <a:srgbClr val="505050"/>
                </a:solidFill>
                <a:latin typeface="Segoe UI Light"/>
              </a:rPr>
              <a:t>All 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pic>
        <p:nvPicPr>
          <p:cNvPr id="8" name="Picture 2" descr="image003"/>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677783" y="1066057"/>
            <a:ext cx="6129248" cy="403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5120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DocumentDB JSON Documents</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16" name="Text Placeholder 2"/>
          <p:cNvSpPr txBox="1">
            <a:spLocks/>
          </p:cNvSpPr>
          <p:nvPr/>
        </p:nvSpPr>
        <p:spPr>
          <a:xfrm>
            <a:off x="4968875" y="498475"/>
            <a:ext cx="6751638" cy="4665449"/>
          </a:xfrm>
          <a:prstGeom prst="rect">
            <a:avLst/>
          </a:prstGeom>
          <a:solidFill>
            <a:schemeClr val="bg1">
              <a:lumMod val="95000"/>
            </a:schemeClr>
          </a:solidFill>
          <a:ln w="76200">
            <a:solidFill>
              <a:srgbClr val="0072C6"/>
            </a:solidFill>
          </a:ln>
        </p:spPr>
        <p:txBody>
          <a:bodyPr vert="horz" wrap="square" lIns="182880" tIns="146304" rIns="91440" bIns="146304" rtlCol="0" anchor="t">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p>
          <a:p>
            <a:r>
              <a:rPr lang="en-US" sz="1600" dirty="0"/>
              <a:t>	[</a:t>
            </a:r>
          </a:p>
          <a:p>
            <a:r>
              <a:rPr lang="en-US" sz="1600" dirty="0"/>
              <a:t>		{“country”: “Germany”, “city”: “Berlin”},</a:t>
            </a:r>
          </a:p>
          <a:p>
            <a:r>
              <a:rPr lang="en-US" sz="1600" dirty="0"/>
              <a:t>		{“country”: “France”, “city”: “Paris”},</a:t>
            </a:r>
          </a:p>
          <a:p>
            <a:r>
              <a:rPr lang="en-US" sz="1600" dirty="0"/>
              <a:t>	],</a:t>
            </a:r>
          </a:p>
          <a:p>
            <a:r>
              <a:rPr lang="en-US" sz="1600" dirty="0"/>
              <a:t>	“headquarter”: “Belgium”,</a:t>
            </a:r>
          </a:p>
          <a:p>
            <a:r>
              <a:rPr lang="en-US" sz="1600" dirty="0"/>
              <a:t>	“exports”:[{“city”; “Moscow”},{“city: ”Athens”}]</a:t>
            </a:r>
          </a:p>
          <a:p>
            <a:r>
              <a:rPr lang="en-US" sz="1600" dirty="0"/>
              <a:t>}</a:t>
            </a:r>
            <a:r>
              <a:rPr lang="en-US" sz="1600" b="1" dirty="0">
                <a:solidFill>
                  <a:srgbClr val="FFC000"/>
                </a:solidFill>
              </a:rPr>
              <a:t>;</a:t>
            </a:r>
            <a:r>
              <a:rPr lang="en-US" sz="1600" dirty="0"/>
              <a:t> </a:t>
            </a:r>
          </a:p>
          <a:p>
            <a:endParaRPr lang="en-US" dirty="0"/>
          </a:p>
          <a:p>
            <a:endParaRPr lang="en-US" dirty="0"/>
          </a:p>
          <a:p>
            <a:endParaRPr lang="en-US" dirty="0"/>
          </a:p>
          <a:p>
            <a:endParaRPr lang="en-US" dirty="0"/>
          </a:p>
          <a:p>
            <a:endParaRPr lang="en-US" dirty="0"/>
          </a:p>
          <a:p>
            <a:pPr>
              <a:lnSpc>
                <a:spcPct val="150000"/>
              </a:lnSpc>
            </a:pPr>
            <a:endParaRPr lang="en-US" dirty="0"/>
          </a:p>
        </p:txBody>
      </p:sp>
      <p:grpSp>
        <p:nvGrpSpPr>
          <p:cNvPr id="17" name="Group 16"/>
          <p:cNvGrpSpPr/>
          <p:nvPr/>
        </p:nvGrpSpPr>
        <p:grpSpPr>
          <a:xfrm>
            <a:off x="5523326" y="3325719"/>
            <a:ext cx="5514975" cy="1639755"/>
            <a:chOff x="897026" y="2520059"/>
            <a:chExt cx="5147668" cy="1869349"/>
          </a:xfrm>
          <a:solidFill>
            <a:schemeClr val="bg1"/>
          </a:solidFill>
        </p:grpSpPr>
        <p:sp>
          <p:nvSpPr>
            <p:cNvPr id="18" name="Rectangle 17"/>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9" name="Rectangle 18"/>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20" name="Rectangle 19"/>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21" name="Group 20"/>
            <p:cNvGrpSpPr/>
            <p:nvPr/>
          </p:nvGrpSpPr>
          <p:grpSpPr>
            <a:xfrm>
              <a:off x="897027" y="3772798"/>
              <a:ext cx="2418196" cy="224906"/>
              <a:chOff x="1006172" y="3761368"/>
              <a:chExt cx="2225020" cy="224906"/>
            </a:xfrm>
            <a:grpFill/>
          </p:grpSpPr>
          <p:sp>
            <p:nvSpPr>
              <p:cNvPr id="59" name="Rectangle 58"/>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60" name="Rectangle 59"/>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61" name="Rectangle 60"/>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62" name="Rectangle 61"/>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22" name="Group 21"/>
            <p:cNvGrpSpPr/>
            <p:nvPr/>
          </p:nvGrpSpPr>
          <p:grpSpPr>
            <a:xfrm>
              <a:off x="903163" y="4164502"/>
              <a:ext cx="2412108" cy="224906"/>
              <a:chOff x="903163" y="4153072"/>
              <a:chExt cx="2431038" cy="224906"/>
            </a:xfrm>
            <a:grpFill/>
          </p:grpSpPr>
          <p:sp>
            <p:nvSpPr>
              <p:cNvPr id="55" name="Rectangle 54"/>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56" name="Rectangle 55"/>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57" name="Rectangle 56"/>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58" name="Rectangle 57"/>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23" name="Group 22"/>
            <p:cNvGrpSpPr/>
            <p:nvPr/>
          </p:nvGrpSpPr>
          <p:grpSpPr>
            <a:xfrm>
              <a:off x="4492951" y="2995882"/>
              <a:ext cx="1551743" cy="1393526"/>
              <a:chOff x="4492952" y="2995882"/>
              <a:chExt cx="1280160" cy="1393526"/>
            </a:xfrm>
            <a:grpFill/>
          </p:grpSpPr>
          <p:sp>
            <p:nvSpPr>
              <p:cNvPr id="48" name="Rectangle 47"/>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49" name="Rectangle 48"/>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50" name="Rectangle 49"/>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51" name="Rectangle 50"/>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52" name="Rectangle 51"/>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53" name="Rectangle 52"/>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54" name="Rectangle 53"/>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4" name="Elbow Connector 23"/>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43" name="Group 42"/>
            <p:cNvGrpSpPr/>
            <p:nvPr/>
          </p:nvGrpSpPr>
          <p:grpSpPr>
            <a:xfrm>
              <a:off x="897026" y="3381094"/>
              <a:ext cx="2418197" cy="224906"/>
              <a:chOff x="897027" y="3369664"/>
              <a:chExt cx="2129880" cy="224906"/>
            </a:xfrm>
            <a:grpFill/>
          </p:grpSpPr>
          <p:sp>
            <p:nvSpPr>
              <p:cNvPr id="46" name="Rectangle 45"/>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47" name="Rectangle 46"/>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44" name="Straight Arrow Connector 43"/>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89316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Query and indexing tips</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14" name="Text Placeholder 4"/>
          <p:cNvSpPr>
            <a:spLocks noGrp="1"/>
          </p:cNvSpPr>
          <p:nvPr>
            <p:ph idx="4294967295"/>
          </p:nvPr>
        </p:nvSpPr>
        <p:spPr>
          <a:xfrm>
            <a:off x="3895725" y="912813"/>
            <a:ext cx="7921331" cy="4168775"/>
          </a:xfrm>
        </p:spPr>
        <p:txBody>
          <a:bodyPr/>
          <a:lstStyle/>
          <a:p>
            <a:pPr marL="182880" indent="0">
              <a:spcAft>
                <a:spcPts val="1200"/>
              </a:spcAft>
              <a:buNone/>
            </a:pPr>
            <a:r>
              <a:rPr lang="en-US" sz="2800" dirty="0">
                <a:solidFill>
                  <a:srgbClr val="44546A"/>
                </a:solidFill>
              </a:rPr>
              <a:t>Consider query needs and index policies (index policies are currently immutable)</a:t>
            </a:r>
          </a:p>
          <a:p>
            <a:pPr marL="182880" indent="0">
              <a:spcAft>
                <a:spcPts val="1200"/>
              </a:spcAft>
              <a:buNone/>
            </a:pPr>
            <a:r>
              <a:rPr lang="en-US" sz="2800" dirty="0">
                <a:solidFill>
                  <a:srgbClr val="44546A"/>
                </a:solidFill>
              </a:rPr>
              <a:t>Understand query costs and limits, and avoid scans</a:t>
            </a:r>
          </a:p>
          <a:p>
            <a:pPr marL="182880" indent="0">
              <a:spcAft>
                <a:spcPts val="1200"/>
              </a:spcAft>
              <a:buNone/>
            </a:pPr>
            <a:r>
              <a:rPr lang="en-US" sz="2800" dirty="0">
                <a:solidFill>
                  <a:srgbClr val="44546A"/>
                </a:solidFill>
              </a:rPr>
              <a:t>Pre-aggregate where possible</a:t>
            </a:r>
          </a:p>
          <a:p>
            <a:pPr marL="182880" indent="0">
              <a:spcAft>
                <a:spcPts val="1200"/>
              </a:spcAft>
              <a:buNone/>
            </a:pPr>
            <a:endParaRPr lang="en-US" sz="2800" dirty="0"/>
          </a:p>
        </p:txBody>
      </p:sp>
    </p:spTree>
    <p:extLst>
      <p:ext uri="{BB962C8B-B14F-4D97-AF65-F5344CB8AC3E}">
        <p14:creationId xmlns:p14="http://schemas.microsoft.com/office/powerpoint/2010/main" val="19425659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 DocumentDB at Microsoft</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9" name="Title 1"/>
          <p:cNvSpPr txBox="1">
            <a:spLocks/>
          </p:cNvSpPr>
          <p:nvPr/>
        </p:nvSpPr>
        <p:spPr>
          <a:xfrm>
            <a:off x="4500742" y="1074871"/>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over </a:t>
            </a:r>
            <a:r>
              <a:rPr sz="2800" b="1" dirty="0">
                <a:solidFill>
                  <a:srgbClr val="44546A"/>
                </a:solidFill>
              </a:rPr>
              <a:t>425 million </a:t>
            </a:r>
            <a:r>
              <a:rPr sz="2800" dirty="0">
                <a:solidFill>
                  <a:srgbClr val="44546A"/>
                </a:solidFill>
              </a:rPr>
              <a:t>unique users</a:t>
            </a:r>
          </a:p>
        </p:txBody>
      </p:sp>
      <p:sp>
        <p:nvSpPr>
          <p:cNvPr id="10" name="Title 1"/>
          <p:cNvSpPr txBox="1">
            <a:spLocks/>
          </p:cNvSpPr>
          <p:nvPr/>
        </p:nvSpPr>
        <p:spPr>
          <a:xfrm>
            <a:off x="4500742" y="199109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store </a:t>
            </a:r>
            <a:r>
              <a:rPr sz="2800" b="1" dirty="0">
                <a:solidFill>
                  <a:srgbClr val="44546A"/>
                </a:solidFill>
              </a:rPr>
              <a:t>20TB</a:t>
            </a:r>
            <a:r>
              <a:rPr sz="2800" dirty="0">
                <a:solidFill>
                  <a:srgbClr val="44546A"/>
                </a:solidFill>
              </a:rPr>
              <a:t> of JSON document data</a:t>
            </a:r>
          </a:p>
        </p:txBody>
      </p:sp>
      <p:sp>
        <p:nvSpPr>
          <p:cNvPr id="11" name="Title 1"/>
          <p:cNvSpPr txBox="1">
            <a:spLocks/>
          </p:cNvSpPr>
          <p:nvPr/>
        </p:nvSpPr>
        <p:spPr>
          <a:xfrm>
            <a:off x="4512287" y="2891635"/>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available </a:t>
            </a:r>
            <a:r>
              <a:rPr sz="2800" b="1" dirty="0">
                <a:solidFill>
                  <a:srgbClr val="44546A"/>
                </a:solidFill>
              </a:rPr>
              <a:t>globally</a:t>
            </a:r>
            <a:r>
              <a:rPr sz="2800" dirty="0">
                <a:solidFill>
                  <a:srgbClr val="44546A"/>
                </a:solidFill>
              </a:rPr>
              <a:t> to serve all markets</a:t>
            </a:r>
          </a:p>
        </p:txBody>
      </p:sp>
      <p:sp>
        <p:nvSpPr>
          <p:cNvPr id="12" name="Title 1"/>
          <p:cNvSpPr txBox="1">
            <a:spLocks/>
          </p:cNvSpPr>
          <p:nvPr/>
        </p:nvSpPr>
        <p:spPr>
          <a:xfrm>
            <a:off x="4512287" y="3792180"/>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store for </a:t>
            </a:r>
            <a:r>
              <a:rPr sz="2800" b="1" dirty="0">
                <a:solidFill>
                  <a:srgbClr val="44546A"/>
                </a:solidFill>
              </a:rPr>
              <a:t>40+</a:t>
            </a:r>
            <a:r>
              <a:rPr sz="2800" dirty="0">
                <a:solidFill>
                  <a:srgbClr val="44546A"/>
                </a:solidFill>
              </a:rPr>
              <a:t> app / device combinations</a:t>
            </a:r>
          </a:p>
        </p:txBody>
      </p:sp>
      <p:sp>
        <p:nvSpPr>
          <p:cNvPr id="13" name="Title 1"/>
          <p:cNvSpPr txBox="1">
            <a:spLocks/>
          </p:cNvSpPr>
          <p:nvPr/>
        </p:nvSpPr>
        <p:spPr>
          <a:xfrm>
            <a:off x="4500742" y="4692726"/>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under </a:t>
            </a:r>
            <a:r>
              <a:rPr sz="2800" b="1" dirty="0">
                <a:solidFill>
                  <a:srgbClr val="44546A"/>
                </a:solidFill>
              </a:rPr>
              <a:t>15ms</a:t>
            </a:r>
            <a:r>
              <a:rPr sz="2800" dirty="0">
                <a:solidFill>
                  <a:srgbClr val="44546A"/>
                </a:solidFill>
              </a:rPr>
              <a:t> writes and single digit ms reads</a:t>
            </a:r>
          </a:p>
        </p:txBody>
      </p:sp>
    </p:spTree>
    <p:extLst>
      <p:ext uri="{BB962C8B-B14F-4D97-AF65-F5344CB8AC3E}">
        <p14:creationId xmlns:p14="http://schemas.microsoft.com/office/powerpoint/2010/main" val="13598465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err="1"/>
              <a:t>Redis</a:t>
            </a:r>
            <a:r>
              <a:rPr lang="en-US" sz="6600" dirty="0"/>
              <a:t> Cache</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76" y="4619496"/>
            <a:ext cx="2057400" cy="1752600"/>
          </a:xfrm>
          <a:prstGeom prst="rect">
            <a:avLst/>
          </a:prstGeom>
        </p:spPr>
      </p:pic>
    </p:spTree>
    <p:extLst>
      <p:ext uri="{BB962C8B-B14F-4D97-AF65-F5344CB8AC3E}">
        <p14:creationId xmlns:p14="http://schemas.microsoft.com/office/powerpoint/2010/main" val="956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latin typeface="Segoe UI Light" charset="0"/>
              </a:rPr>
              <a:t>High throughput, consistent low-latency data access to power fast, scalable Azure applications</a:t>
            </a:r>
          </a:p>
        </p:txBody>
      </p:sp>
    </p:spTree>
    <p:extLst>
      <p:ext uri="{BB962C8B-B14F-4D97-AF65-F5344CB8AC3E}">
        <p14:creationId xmlns:p14="http://schemas.microsoft.com/office/powerpoint/2010/main" val="4312085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dirty="0">
                <a:solidFill>
                  <a:schemeClr val="tx2">
                    <a:lumMod val="50000"/>
                  </a:schemeClr>
                </a:solidFill>
                <a:latin typeface="Segoe UI"/>
                <a:ea typeface="Segoe UI" panose="020B0502040204020203" pitchFamily="34" charset="0"/>
                <a:cs typeface="Segoe UI Light" panose="020B0502040204020203" pitchFamily="34" charset="0"/>
              </a:rPr>
              <a:t> Azure Redis Cache</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9" name="Title 1"/>
          <p:cNvSpPr txBox="1">
            <a:spLocks/>
          </p:cNvSpPr>
          <p:nvPr/>
        </p:nvSpPr>
        <p:spPr>
          <a:xfrm>
            <a:off x="4500742" y="1074871"/>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44546A"/>
                </a:solidFill>
              </a:rPr>
              <a:t>Fully managed</a:t>
            </a:r>
            <a:endParaRPr sz="2800" dirty="0">
              <a:solidFill>
                <a:srgbClr val="44546A"/>
              </a:solidFill>
            </a:endParaRPr>
          </a:p>
        </p:txBody>
      </p:sp>
      <p:sp>
        <p:nvSpPr>
          <p:cNvPr id="10" name="Title 1"/>
          <p:cNvSpPr txBox="1">
            <a:spLocks/>
          </p:cNvSpPr>
          <p:nvPr/>
        </p:nvSpPr>
        <p:spPr>
          <a:xfrm>
            <a:off x="4500742" y="199109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44546A"/>
                </a:solidFill>
              </a:rPr>
              <a:t>High </a:t>
            </a:r>
            <a:r>
              <a:rPr lang="en-US" sz="2800">
                <a:solidFill>
                  <a:srgbClr val="44546A"/>
                </a:solidFill>
              </a:rPr>
              <a:t>throughput</a:t>
            </a:r>
            <a:endParaRPr sz="2800" dirty="0">
              <a:solidFill>
                <a:srgbClr val="44546A"/>
              </a:solidFill>
            </a:endParaRPr>
          </a:p>
        </p:txBody>
      </p:sp>
      <p:sp>
        <p:nvSpPr>
          <p:cNvPr id="11" name="Title 1"/>
          <p:cNvSpPr txBox="1">
            <a:spLocks/>
          </p:cNvSpPr>
          <p:nvPr/>
        </p:nvSpPr>
        <p:spPr>
          <a:xfrm>
            <a:off x="4512287" y="2891635"/>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44546A"/>
                </a:solidFill>
              </a:rPr>
              <a:t>Low Latency</a:t>
            </a:r>
            <a:endParaRPr sz="2800" dirty="0">
              <a:solidFill>
                <a:srgbClr val="44546A"/>
              </a:solidFill>
            </a:endParaRPr>
          </a:p>
        </p:txBody>
      </p:sp>
      <p:sp>
        <p:nvSpPr>
          <p:cNvPr id="12" name="Title 1"/>
          <p:cNvSpPr txBox="1">
            <a:spLocks/>
          </p:cNvSpPr>
          <p:nvPr/>
        </p:nvSpPr>
        <p:spPr>
          <a:xfrm>
            <a:off x="4512287" y="3792180"/>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44546A"/>
                </a:solidFill>
              </a:rPr>
              <a:t>High performance</a:t>
            </a:r>
            <a:endParaRPr sz="2800" dirty="0">
              <a:solidFill>
                <a:srgbClr val="44546A"/>
              </a:solidFill>
            </a:endParaRPr>
          </a:p>
        </p:txBody>
      </p:sp>
      <p:sp>
        <p:nvSpPr>
          <p:cNvPr id="13" name="Title 1"/>
          <p:cNvSpPr txBox="1">
            <a:spLocks/>
          </p:cNvSpPr>
          <p:nvPr/>
        </p:nvSpPr>
        <p:spPr>
          <a:xfrm>
            <a:off x="4500742" y="4692726"/>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44546A"/>
                </a:solidFill>
              </a:rPr>
              <a:t>Secure</a:t>
            </a:r>
            <a:endParaRPr sz="2800" dirty="0">
              <a:solidFill>
                <a:srgbClr val="44546A"/>
              </a:solidFill>
            </a:endParaRPr>
          </a:p>
        </p:txBody>
      </p:sp>
    </p:spTree>
    <p:extLst>
      <p:ext uri="{BB962C8B-B14F-4D97-AF65-F5344CB8AC3E}">
        <p14:creationId xmlns:p14="http://schemas.microsoft.com/office/powerpoint/2010/main" val="20355231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SQL Database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1503054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9303117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049403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1645385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normAutofit fontScale="90000"/>
          </a:bodyPr>
          <a:lstStyle/>
          <a:p>
            <a:r>
              <a:rPr lang="en-US" sz="4800" dirty="0"/>
              <a:t>Use Familiar Technologies - Languages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32242140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Use Familiar Technologies - Frameworks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10224204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Tools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8140469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a:latin typeface="Segoe UI Light" panose="020B0502040204020203" pitchFamily="34" charset="0"/>
                <a:cs typeface="Segoe UI Light" panose="020B0502040204020203" pitchFamily="34" charset="0"/>
              </a:rPr>
              <a:t>Classic 3-tier enterprise architecture:</a:t>
            </a:r>
          </a:p>
          <a:p>
            <a:pPr algn="l"/>
            <a:r>
              <a:rPr lang="en-US" sz="4000" dirty="0">
                <a:latin typeface="Segoe UI Light" panose="020B0502040204020203" pitchFamily="34" charset="0"/>
                <a:cs typeface="Segoe UI Light" panose="020B0502040204020203" pitchFamily="34" charset="0"/>
              </a:rPr>
              <a:t>Scale out the front ends to multiple instances is easy</a:t>
            </a:r>
          </a:p>
          <a:p>
            <a:pPr algn="l"/>
            <a:r>
              <a:rPr lang="en-US" sz="4000" dirty="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93892"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33827103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300036"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architecture</a:t>
            </a:r>
          </a:p>
        </p:txBody>
      </p:sp>
    </p:spTree>
    <p:extLst>
      <p:ext uri="{BB962C8B-B14F-4D97-AF65-F5344CB8AC3E}">
        <p14:creationId xmlns:p14="http://schemas.microsoft.com/office/powerpoint/2010/main" val="34652039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References</a:t>
            </a: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DLL</a:t>
            </a:r>
          </a:p>
          <a:p>
            <a:pPr lvl="1"/>
            <a:r>
              <a:rPr lang="en-US" dirty="0">
                <a:latin typeface="Segoe UI Light" panose="020B0502040204020203" pitchFamily="34" charset="0"/>
                <a:cs typeface="Segoe UI Light" panose="020B0502040204020203" pitchFamily="34" charset="0"/>
              </a:rPr>
              <a:t>Client 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a:latin typeface="Segoe UI Light" panose="020B0502040204020203" pitchFamily="34" charset="0"/>
                <a:cs typeface="Segoe UI Light" panose="020B0502040204020203" pitchFamily="34" charset="0"/>
              </a:rPr>
              <a:t> </a:t>
            </a: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spTree>
    <p:extLst>
      <p:ext uri="{BB962C8B-B14F-4D97-AF65-F5344CB8AC3E}">
        <p14:creationId xmlns:p14="http://schemas.microsoft.com/office/powerpoint/2010/main" val="971933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 </a:t>
            </a: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prstClr val="black"/>
                  </a:solidFill>
                </a:rPr>
                <a:t>Grow/shrink capacity</a:t>
              </a: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Cross-Shard Capabilities</a:t>
              </a:r>
              <a:endParaRPr lang="en-US" sz="1400" dirty="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prstClr val="white"/>
                  </a:solidFill>
                </a:rPr>
                <a:t>Elastic Scale app</a:t>
              </a: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prstClr val="white"/>
                  </a:solidFill>
                </a:rPr>
                <a:t>shard</a:t>
              </a:r>
              <a:r>
                <a:rPr lang="en-US" sz="1400" baseline="-25000" dirty="0">
                  <a:solidFill>
                    <a:prstClr val="white"/>
                  </a:solidFill>
                </a:rPr>
                <a:t>1</a:t>
              </a: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prstClr val="white"/>
                  </a:solidFill>
                </a:rPr>
                <a:t>Elastic Scale</a:t>
              </a:r>
            </a:p>
            <a:p>
              <a:pPr algn="ctr"/>
              <a:r>
                <a:rPr lang="en-US" sz="1400" dirty="0">
                  <a:solidFill>
                    <a:prstClr val="white"/>
                  </a:solidFill>
                </a:rPr>
                <a:t>Manage-ability</a:t>
              </a: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a:solidFill>
                      <a:prstClr val="black"/>
                    </a:solidFill>
                  </a:rPr>
                  <a:t>Application </a:t>
                </a:r>
              </a:p>
              <a:p>
                <a:r>
                  <a:rPr lang="en-US" sz="1050" dirty="0">
                    <a:solidFill>
                      <a:prstClr val="black"/>
                    </a:solidFill>
                  </a:rPr>
                  <a:t>Developer</a:t>
                </a: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a:solidFill>
                    <a:prstClr val="black"/>
                  </a:solidFill>
                </a:rPr>
                <a:t>…</a:t>
              </a: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a:solidFill>
                    <a:prstClr val="black"/>
                  </a:solidFill>
                </a:rPr>
                <a:t>…</a:t>
              </a: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a:solidFill>
                    <a:prstClr val="black"/>
                  </a:solidFill>
                </a:rPr>
                <a:t>…</a:t>
              </a: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white"/>
                  </a:solidFill>
                </a:rPr>
                <a:t>Cross-shard extensions</a:t>
              </a: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91667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shards_global</a:t>
            </a:r>
            <a:r>
              <a:rPr lang="en-US" sz="1200" b="1" dirty="0">
                <a:solidFill>
                  <a:prstClr val="black"/>
                </a:solidFill>
              </a:rPr>
              <a:t>]</a:t>
            </a:r>
          </a:p>
        </p:txBody>
      </p:sp>
      <p:graphicFrame>
        <p:nvGraphicFramePr>
          <p:cNvPr id="3" name="Table 2"/>
          <p:cNvGraphicFramePr>
            <a:graphicFrameLocks noGrp="1"/>
          </p:cNvGraphicFramePr>
          <p:nvPr>
            <p:extLst/>
          </p:nvPr>
        </p:nvGraphicFramePr>
        <p:xfrm>
          <a:off x="8935376" y="1733822"/>
          <a:ext cx="2358708" cy="100584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val="605670846"/>
                    </a:ext>
                  </a:extLst>
                </a:gridCol>
                <a:gridCol w="436880">
                  <a:extLst>
                    <a:ext uri="{9D8B030D-6E8A-4147-A177-3AD203B41FA5}">
                      <a16:colId xmlns:a16="http://schemas.microsoft.com/office/drawing/2014/main" val="2474575872"/>
                    </a:ext>
                  </a:extLst>
                </a:gridCol>
                <a:gridCol w="708343">
                  <a:extLst>
                    <a:ext uri="{9D8B030D-6E8A-4147-A177-3AD203B41FA5}">
                      <a16:colId xmlns:a16="http://schemas.microsoft.com/office/drawing/2014/main" val="3015633701"/>
                    </a:ext>
                  </a:extLst>
                </a:gridCol>
                <a:gridCol w="830580">
                  <a:extLst>
                    <a:ext uri="{9D8B030D-6E8A-4147-A177-3AD203B41FA5}">
                      <a16:colId xmlns:a16="http://schemas.microsoft.com/office/drawing/2014/main" val="3312308126"/>
                    </a:ext>
                  </a:extLst>
                </a:gridCol>
              </a:tblGrid>
              <a:tr h="0">
                <a:tc>
                  <a:txBody>
                    <a:bodyPr/>
                    <a:lstStyle/>
                    <a:p>
                      <a:r>
                        <a:rPr lang="en-US" sz="800" dirty="0" err="1"/>
                        <a:t>sid</a:t>
                      </a:r>
                      <a:endParaRPr lang="en-US" sz="800" dirty="0"/>
                    </a:p>
                  </a:txBody>
                  <a:tcPr/>
                </a:tc>
                <a:tc>
                  <a:txBody>
                    <a:bodyPr/>
                    <a:lstStyle/>
                    <a:p>
                      <a:r>
                        <a:rPr lang="en-US" sz="800" dirty="0" err="1"/>
                        <a:t>smid</a:t>
                      </a:r>
                      <a:r>
                        <a:rPr lang="en-US" sz="800" dirty="0"/>
                        <a:t> </a:t>
                      </a:r>
                    </a:p>
                  </a:txBody>
                  <a:tcPr/>
                </a:tc>
                <a:tc>
                  <a:txBody>
                    <a:bodyPr/>
                    <a:lstStyle/>
                    <a:p>
                      <a:r>
                        <a:rPr lang="en-US" sz="800" dirty="0" err="1"/>
                        <a:t>Datasource</a:t>
                      </a:r>
                      <a:endParaRPr lang="en-US" sz="800" dirty="0"/>
                    </a:p>
                  </a:txBody>
                  <a:tcPr/>
                </a:tc>
                <a:tc>
                  <a:txBody>
                    <a:bodyPr/>
                    <a:lstStyle/>
                    <a:p>
                      <a:r>
                        <a:rPr lang="en-US" sz="800" dirty="0" err="1"/>
                        <a:t>Databasename</a:t>
                      </a:r>
                      <a:endParaRPr lang="en-US" sz="800" dirty="0"/>
                    </a:p>
                  </a:txBody>
                  <a:tcPr/>
                </a:tc>
                <a:extLst>
                  <a:ext uri="{0D108BD9-81ED-4DB2-BD59-A6C34878D82A}">
                    <a16:rowId xmlns:a16="http://schemas.microsoft.com/office/drawing/2014/main" val="2622592419"/>
                  </a:ext>
                </a:extLst>
              </a:tr>
              <a:tr h="0">
                <a:tc>
                  <a:txBody>
                    <a:bodyPr/>
                    <a:lstStyle/>
                    <a:p>
                      <a:r>
                        <a:rPr lang="en-US" sz="800" dirty="0"/>
                        <a:t>1</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3532917914"/>
                  </a:ext>
                </a:extLst>
              </a:tr>
              <a:tr h="0">
                <a:tc>
                  <a:txBody>
                    <a:bodyPr/>
                    <a:lstStyle/>
                    <a:p>
                      <a:r>
                        <a:rPr lang="en-US" sz="800" dirty="0"/>
                        <a:t>2</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shardmaps_global</a:t>
            </a:r>
            <a:r>
              <a:rPr lang="en-US" sz="1200" b="1" dirty="0">
                <a:solidFill>
                  <a:prstClr val="black"/>
                </a:solidFill>
              </a:rPr>
              <a:t>]</a:t>
            </a:r>
          </a:p>
        </p:txBody>
      </p:sp>
      <p:graphicFrame>
        <p:nvGraphicFramePr>
          <p:cNvPr id="24" name="Table 23"/>
          <p:cNvGraphicFramePr>
            <a:graphicFrameLocks noGrp="1"/>
          </p:cNvGraphicFramePr>
          <p:nvPr>
            <p:extLst/>
          </p:nvPr>
        </p:nvGraphicFramePr>
        <p:xfrm>
          <a:off x="8935375" y="940235"/>
          <a:ext cx="1327785" cy="54864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1066098924"/>
                    </a:ext>
                  </a:extLst>
                </a:gridCol>
                <a:gridCol w="890905">
                  <a:extLst>
                    <a:ext uri="{9D8B030D-6E8A-4147-A177-3AD203B41FA5}">
                      <a16:colId xmlns:a16="http://schemas.microsoft.com/office/drawing/2014/main" val="4142199856"/>
                    </a:ext>
                  </a:extLst>
                </a:gridCol>
              </a:tblGrid>
              <a:tr h="0">
                <a:tc>
                  <a:txBody>
                    <a:bodyPr/>
                    <a:lstStyle/>
                    <a:p>
                      <a:r>
                        <a:rPr lang="en-US" sz="800" dirty="0" err="1"/>
                        <a:t>smid</a:t>
                      </a:r>
                      <a:r>
                        <a:rPr lang="en-US" sz="800" dirty="0"/>
                        <a:t> </a:t>
                      </a:r>
                    </a:p>
                  </a:txBody>
                  <a:tcPr/>
                </a:tc>
                <a:tc>
                  <a:txBody>
                    <a:bodyPr/>
                    <a:lstStyle/>
                    <a:p>
                      <a:r>
                        <a:rPr lang="en-US" sz="800" dirty="0"/>
                        <a:t>name</a:t>
                      </a:r>
                    </a:p>
                  </a:txBody>
                  <a:tcPr/>
                </a:tc>
                <a:extLst>
                  <a:ext uri="{0D108BD9-81ED-4DB2-BD59-A6C34878D82A}">
                    <a16:rowId xmlns:a16="http://schemas.microsoft.com/office/drawing/2014/main" val="3617544561"/>
                  </a:ext>
                </a:extLst>
              </a:tr>
              <a:tr h="0">
                <a:tc>
                  <a:txBody>
                    <a:bodyPr/>
                    <a:lstStyle/>
                    <a:p>
                      <a:r>
                        <a:rPr lang="en-US" sz="800" dirty="0"/>
                        <a:t>1</a:t>
                      </a:r>
                    </a:p>
                  </a:txBody>
                  <a:tcPr/>
                </a:tc>
                <a:tc>
                  <a:txBody>
                    <a:bodyPr/>
                    <a:lstStyle/>
                    <a:p>
                      <a:r>
                        <a:rPr lang="en-US" sz="800" dirty="0" err="1"/>
                        <a:t>RangeShardMap</a:t>
                      </a:r>
                      <a:endParaRPr lang="en-US" sz="800" dirty="0"/>
                    </a:p>
                  </a:txBody>
                  <a:tcPr/>
                </a:tc>
                <a:extLst>
                  <a:ext uri="{0D108BD9-81ED-4DB2-BD59-A6C34878D82A}">
                    <a16:rowId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shard_mappings_global</a:t>
            </a:r>
            <a:r>
              <a:rPr lang="en-US" sz="1200" b="1" dirty="0">
                <a:solidFill>
                  <a:prstClr val="black"/>
                </a:solidFill>
              </a:rPr>
              <a:t>]</a:t>
            </a:r>
          </a:p>
        </p:txBody>
      </p:sp>
      <p:graphicFrame>
        <p:nvGraphicFramePr>
          <p:cNvPr id="26" name="Table 25"/>
          <p:cNvGraphicFramePr>
            <a:graphicFrameLocks noGrp="1"/>
          </p:cNvGraphicFramePr>
          <p:nvPr>
            <p:extLst/>
          </p:nvPr>
        </p:nvGraphicFramePr>
        <p:xfrm>
          <a:off x="8941035" y="2684516"/>
          <a:ext cx="2182407" cy="7620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293575361"/>
                    </a:ext>
                  </a:extLst>
                </a:gridCol>
                <a:gridCol w="436880">
                  <a:extLst>
                    <a:ext uri="{9D8B030D-6E8A-4147-A177-3AD203B41FA5}">
                      <a16:colId xmlns:a16="http://schemas.microsoft.com/office/drawing/2014/main" val="3239324611"/>
                    </a:ext>
                  </a:extLst>
                </a:gridCol>
                <a:gridCol w="373380">
                  <a:extLst>
                    <a:ext uri="{9D8B030D-6E8A-4147-A177-3AD203B41FA5}">
                      <a16:colId xmlns:a16="http://schemas.microsoft.com/office/drawing/2014/main" val="2407542853"/>
                    </a:ext>
                  </a:extLst>
                </a:gridCol>
                <a:gridCol w="384493">
                  <a:extLst>
                    <a:ext uri="{9D8B030D-6E8A-4147-A177-3AD203B41FA5}">
                      <a16:colId xmlns:a16="http://schemas.microsoft.com/office/drawing/2014/main" val="1620385894"/>
                    </a:ext>
                  </a:extLst>
                </a:gridCol>
                <a:gridCol w="614274">
                  <a:extLst>
                    <a:ext uri="{9D8B030D-6E8A-4147-A177-3AD203B41FA5}">
                      <a16:colId xmlns:a16="http://schemas.microsoft.com/office/drawing/2014/main" val="3516719946"/>
                    </a:ext>
                  </a:extLst>
                </a:gridCol>
              </a:tblGrid>
              <a:tr h="0">
                <a:tc>
                  <a:txBody>
                    <a:bodyPr/>
                    <a:lstStyle/>
                    <a:p>
                      <a:r>
                        <a:rPr lang="en-US" sz="800" dirty="0"/>
                        <a:t>mid</a:t>
                      </a:r>
                    </a:p>
                  </a:txBody>
                  <a:tcPr/>
                </a:tc>
                <a:tc>
                  <a:txBody>
                    <a:bodyPr/>
                    <a:lstStyle/>
                    <a:p>
                      <a:r>
                        <a:rPr lang="en-US" sz="800" dirty="0" err="1"/>
                        <a:t>smid</a:t>
                      </a:r>
                      <a:r>
                        <a:rPr lang="en-US" sz="800" dirty="0"/>
                        <a:t> </a:t>
                      </a:r>
                    </a:p>
                  </a:txBody>
                  <a:tcPr/>
                </a:tc>
                <a:tc>
                  <a:txBody>
                    <a:bodyPr/>
                    <a:lstStyle/>
                    <a:p>
                      <a:r>
                        <a:rPr lang="en-US" sz="800" dirty="0"/>
                        <a:t>min</a:t>
                      </a:r>
                    </a:p>
                  </a:txBody>
                  <a:tcPr/>
                </a:tc>
                <a:tc>
                  <a:txBody>
                    <a:bodyPr/>
                    <a:lstStyle/>
                    <a:p>
                      <a:r>
                        <a:rPr lang="en-US" sz="800" dirty="0"/>
                        <a:t>max</a:t>
                      </a:r>
                    </a:p>
                  </a:txBody>
                  <a:tcPr/>
                </a:tc>
                <a:tc>
                  <a:txBody>
                    <a:bodyPr/>
                    <a:lstStyle/>
                    <a:p>
                      <a:r>
                        <a:rPr lang="en-US" sz="800" dirty="0"/>
                        <a:t>Sid</a:t>
                      </a:r>
                    </a:p>
                  </a:txBody>
                  <a:tcPr/>
                </a:tc>
                <a:extLst>
                  <a:ext uri="{0D108BD9-81ED-4DB2-BD59-A6C34878D82A}">
                    <a16:rowId xmlns:a16="http://schemas.microsoft.com/office/drawing/2014/main" val="1866963361"/>
                  </a:ext>
                </a:extLst>
              </a:tr>
              <a:tr h="0">
                <a:tc>
                  <a:txBody>
                    <a:bodyPr/>
                    <a:lstStyle/>
                    <a:p>
                      <a:r>
                        <a:rPr lang="en-US" sz="800" dirty="0"/>
                        <a:t>1</a:t>
                      </a:r>
                    </a:p>
                  </a:txBody>
                  <a:tcPr/>
                </a:tc>
                <a:tc>
                  <a:txBody>
                    <a:bodyPr/>
                    <a:lstStyle/>
                    <a:p>
                      <a:r>
                        <a:rPr lang="en-US" sz="800" dirty="0"/>
                        <a:t>1</a:t>
                      </a:r>
                    </a:p>
                  </a:txBody>
                  <a:tcPr/>
                </a:tc>
                <a:tc>
                  <a:txBody>
                    <a:bodyPr/>
                    <a:lstStyle/>
                    <a:p>
                      <a:r>
                        <a:rPr lang="en-US" sz="800" dirty="0"/>
                        <a:t>0</a:t>
                      </a:r>
                    </a:p>
                  </a:txBody>
                  <a:tcPr/>
                </a:tc>
                <a:tc>
                  <a:txBody>
                    <a:bodyPr/>
                    <a:lstStyle/>
                    <a:p>
                      <a:r>
                        <a:rPr lang="en-US" sz="800" dirty="0"/>
                        <a:t>100</a:t>
                      </a:r>
                    </a:p>
                  </a:txBody>
                  <a:tcPr/>
                </a:tc>
                <a:tc>
                  <a:txBody>
                    <a:bodyPr/>
                    <a:lstStyle/>
                    <a:p>
                      <a:r>
                        <a:rPr lang="en-US" sz="800" dirty="0"/>
                        <a:t>1</a:t>
                      </a:r>
                    </a:p>
                  </a:txBody>
                  <a:tcPr/>
                </a:tc>
                <a:extLst>
                  <a:ext uri="{0D108BD9-81ED-4DB2-BD59-A6C34878D82A}">
                    <a16:rowId xmlns:a16="http://schemas.microsoft.com/office/drawing/2014/main" val="1150951107"/>
                  </a:ext>
                </a:extLst>
              </a:tr>
              <a:tr h="0">
                <a:tc>
                  <a:txBody>
                    <a:bodyPr/>
                    <a:lstStyle/>
                    <a:p>
                      <a:r>
                        <a:rPr lang="en-US" sz="800" dirty="0"/>
                        <a:t>2</a:t>
                      </a:r>
                    </a:p>
                  </a:txBody>
                  <a:tcPr/>
                </a:tc>
                <a:tc>
                  <a:txBody>
                    <a:bodyPr/>
                    <a:lstStyle/>
                    <a:p>
                      <a:r>
                        <a:rPr lang="en-US" sz="800" dirty="0"/>
                        <a:t>1</a:t>
                      </a:r>
                    </a:p>
                  </a:txBody>
                  <a:tcPr/>
                </a:tc>
                <a:tc>
                  <a:txBody>
                    <a:bodyPr/>
                    <a:lstStyle/>
                    <a:p>
                      <a:r>
                        <a:rPr lang="en-US" sz="800" dirty="0"/>
                        <a:t>100</a:t>
                      </a:r>
                    </a:p>
                  </a:txBody>
                  <a:tcPr/>
                </a:tc>
                <a:tc>
                  <a:txBody>
                    <a:bodyPr/>
                    <a:lstStyle/>
                    <a:p>
                      <a:r>
                        <a:rPr lang="en-US" sz="800" dirty="0"/>
                        <a:t>200</a:t>
                      </a:r>
                    </a:p>
                  </a:txBody>
                  <a:tcPr/>
                </a:tc>
                <a:tc>
                  <a:txBody>
                    <a:bodyPr/>
                    <a:lstStyle/>
                    <a:p>
                      <a:r>
                        <a:rPr lang="en-US" sz="800" dirty="0"/>
                        <a:t>2</a:t>
                      </a:r>
                    </a:p>
                  </a:txBody>
                  <a:tcPr/>
                </a:tc>
                <a:extLst>
                  <a:ext uri="{0D108BD9-81ED-4DB2-BD59-A6C34878D82A}">
                    <a16:rowId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a:solidFill>
                  <a:prstClr val="black"/>
                </a:solidFill>
              </a:rPr>
              <a:t>Shard Set</a:t>
            </a: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a:solidFill>
                  <a:prstClr val="black"/>
                </a:solidFill>
              </a:rPr>
              <a:t>. . .</a:t>
            </a: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17178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a:latin typeface="Segoe UI Light" panose="020B0502040204020203" pitchFamily="34" charset="0"/>
                <a:cs typeface="Segoe UI Light" panose="020B0502040204020203" pitchFamily="34" charset="0"/>
              </a:rPr>
              <a:t>Multi-shard Query (MSQ)</a:t>
            </a: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920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41460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 </a:t>
            </a:r>
            <a:r>
              <a:rPr lang="en-US" sz="1400" dirty="0" err="1">
                <a:solidFill>
                  <a:srgbClr val="000000"/>
                </a:solidFill>
                <a:highlight>
                  <a:srgbClr val="FFFFFF"/>
                </a:highlight>
                <a:latin typeface="Consolas" panose="020B0609020204030204" pitchFamily="49" charset="0"/>
              </a:rPr>
              <a:t>ShardMap.OpenConnectionForKey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connectionString</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Credentials </a:t>
            </a:r>
            <a:r>
              <a:rPr lang="en-US" sz="140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ConnectionOptions.Validate</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Validate */ </a:t>
            </a:r>
            <a:r>
              <a:rPr lang="en-US" sz="1400" dirty="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latin typeface="Segoe UI Light" panose="020B0502040204020203" pitchFamily="34" charset="0"/>
                <a:cs typeface="Segoe UI Light" panose="020B0502040204020203" pitchFamily="34" charset="0"/>
              </a:rPr>
              <a:t>Data Dependent Routing (DDR)</a:t>
            </a: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8773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2317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4890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524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latin typeface="Segoe UI Light" charset="0"/>
              </a:rPr>
              <a:t>Multiple Containers per Account (unlimited number)</a:t>
            </a:r>
          </a:p>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33772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7756</TotalTime>
  <Words>17101</Words>
  <Application>Microsoft Office PowerPoint</Application>
  <PresentationFormat>Widescreen</PresentationFormat>
  <Paragraphs>3052</Paragraphs>
  <Slides>51</Slides>
  <Notes>36</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Azure Medium</vt:lpstr>
      <vt:lpstr>1_Azure Event</vt:lpstr>
      <vt:lpstr>Polyglot Persistence in Microsoft Azure</vt:lpstr>
      <vt:lpstr>Agenda</vt:lpstr>
      <vt:lpstr>Microsoft Azure Data Services</vt:lpstr>
      <vt:lpstr>Microsoft Azure Storage Blob</vt:lpstr>
      <vt:lpstr>Two Types of Blobs Under the Hood</vt:lpstr>
      <vt:lpstr>Block Blob</vt:lpstr>
      <vt:lpstr>Page Blob</vt:lpstr>
      <vt:lpstr>Blob Storage Concepts</vt:lpstr>
      <vt:lpstr>Blob Details – Containers</vt:lpstr>
      <vt:lpstr>Blob Details – Metadata</vt:lpstr>
      <vt:lpstr>Blob Details – Access method</vt:lpstr>
      <vt:lpstr>Microsoft Azure Storage Table</vt:lpstr>
      <vt:lpstr>Table Storage Concepts </vt:lpstr>
      <vt:lpstr>Table Storage Details</vt:lpstr>
      <vt:lpstr>Table Storage Details Entity Properties</vt:lpstr>
      <vt:lpstr>Table Storage Details Entity Properties</vt:lpstr>
      <vt:lpstr>Table Storage Details Entity Properties</vt:lpstr>
      <vt:lpstr>Table Storage Details Entity Properties</vt:lpstr>
      <vt:lpstr>Table Storage Details Purpose of the PatitionKey</vt:lpstr>
      <vt:lpstr>Table Storage Details Purpose of the PatitionKey</vt:lpstr>
      <vt:lpstr>Table Storage Details Purpose of the PatitionKey</vt:lpstr>
      <vt:lpstr>Table Storage Details Purpose of the PatitionKey</vt:lpstr>
      <vt:lpstr>Microsoft Azure Storage Queue</vt:lpstr>
      <vt:lpstr>PowerPoint Presentation</vt:lpstr>
      <vt:lpstr>Why use a Queue</vt:lpstr>
      <vt:lpstr>Queue Components</vt:lpstr>
      <vt:lpstr>Queue Considerations</vt:lpstr>
      <vt:lpstr>Document DB </vt:lpstr>
      <vt:lpstr>Fully managed, scalable JSON document database service</vt:lpstr>
      <vt:lpstr>DocumentDB is particularly suited for web  and mobile  applications</vt:lpstr>
      <vt:lpstr>PowerPoint Presentation</vt:lpstr>
      <vt:lpstr>PowerPoint Presentation</vt:lpstr>
      <vt:lpstr>PowerPoint Presentation</vt:lpstr>
      <vt:lpstr>PowerPoint Presentation</vt:lpstr>
      <vt:lpstr>Redis Cache</vt:lpstr>
      <vt:lpstr>High throughput, consistent low-latency data access to power fast, scalable Azure applications</vt:lpstr>
      <vt:lpstr>PowerPoint Presentation</vt:lpstr>
      <vt:lpstr>Microsoft Azure SQL Database</vt:lpstr>
      <vt:lpstr>SQL Database The Basics </vt:lpstr>
      <vt:lpstr>A Server is not a machine</vt:lpstr>
      <vt:lpstr>Use Familiar Technologies - Languages</vt:lpstr>
      <vt:lpstr>Use Familiar Technologies - Frameworks</vt:lpstr>
      <vt:lpstr>Use Familiar Technologies - Tools</vt:lpstr>
      <vt:lpstr>PowerPoint Presentation</vt:lpstr>
      <vt:lpstr>PowerPoint Presentation</vt:lpstr>
      <vt:lpstr>References</vt:lpstr>
      <vt:lpstr>Elastic Scale: Overview </vt:lpstr>
      <vt:lpstr>Elastic Scale Overview</vt:lpstr>
      <vt:lpstr>Multi-shard Query (MSQ)</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KARYPIDIS Charalampos (RTD-EXT)</cp:lastModifiedBy>
  <cp:revision>466</cp:revision>
  <cp:lastPrinted>2014-03-26T17:46:13Z</cp:lastPrinted>
  <dcterms:created xsi:type="dcterms:W3CDTF">2014-03-19T23:21:38Z</dcterms:created>
  <dcterms:modified xsi:type="dcterms:W3CDTF">2016-04-16T11:54:13Z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